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84" r:id="rId3"/>
    <p:sldId id="279" r:id="rId4"/>
    <p:sldId id="280" r:id="rId5"/>
    <p:sldId id="281" r:id="rId6"/>
    <p:sldId id="282" r:id="rId7"/>
    <p:sldId id="283" r:id="rId8"/>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69825" autoAdjust="0"/>
  </p:normalViewPr>
  <p:slideViewPr>
    <p:cSldViewPr>
      <p:cViewPr varScale="1">
        <p:scale>
          <a:sx n="71" d="100"/>
          <a:sy n="71" d="100"/>
        </p:scale>
        <p:origin x="129"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36" name="Shape 13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2239054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707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pPr defTabSz="414122">
              <a:lnSpc>
                <a:spcPct val="100000"/>
              </a:lnSpc>
              <a:defRPr sz="1400">
                <a:latin typeface="Arial"/>
                <a:ea typeface="Arial"/>
                <a:cs typeface="Arial"/>
                <a:sym typeface="Arial"/>
              </a:defRPr>
            </a:pPr>
            <a:r>
              <a:rPr sz="2400" b="1" u="sng"/>
              <a:t>Psychoactive drugs</a:t>
            </a:r>
            <a:r>
              <a:rPr sz="2400"/>
              <a:t> are chemicals that change perceptions and moods. They may distort peoples’ perceptions, change their moods, or cause them to see or hear things that are not real. A drug’s overall effect depends not only on its biological effects but also on the psychology of the user’s expectations, which vary with social and cultural contexts. </a:t>
            </a:r>
          </a:p>
          <a:p>
            <a:pPr defTabSz="414122">
              <a:lnSpc>
                <a:spcPct val="100000"/>
              </a:lnSpc>
              <a:defRPr sz="1400">
                <a:latin typeface="Arial"/>
                <a:ea typeface="Arial"/>
                <a:cs typeface="Arial"/>
                <a:sym typeface="Arial"/>
              </a:defRPr>
            </a:pPr>
            <a:r>
              <a:rPr sz="2400"/>
              <a:t>Example: If one culture assumes that a particular drug produces euphoria (or aggression or sexual arousal) and another does not, each culture may find its expectations fulfilled.</a:t>
            </a:r>
          </a:p>
          <a:p>
            <a:pPr defTabSz="414122">
              <a:lnSpc>
                <a:spcPct val="100000"/>
              </a:lnSpc>
              <a:defRPr sz="1400">
                <a:latin typeface="Arial"/>
                <a:ea typeface="Arial"/>
                <a:cs typeface="Arial"/>
                <a:sym typeface="Arial"/>
              </a:defRPr>
            </a:pPr>
            <a:endParaRPr sz="2400"/>
          </a:p>
          <a:p>
            <a:pPr defTabSz="414122">
              <a:lnSpc>
                <a:spcPct val="100000"/>
              </a:lnSpc>
              <a:defRPr sz="1400" b="1" u="sng">
                <a:latin typeface="Arial"/>
                <a:ea typeface="Arial"/>
                <a:cs typeface="Arial"/>
                <a:sym typeface="Arial"/>
              </a:defRPr>
            </a:pPr>
            <a:r>
              <a:rPr sz="2400"/>
              <a:t>Addiction</a:t>
            </a:r>
          </a:p>
          <a:p>
            <a:pPr defTabSz="414122">
              <a:lnSpc>
                <a:spcPct val="100000"/>
              </a:lnSpc>
              <a:defRPr sz="1400">
                <a:latin typeface="Arial"/>
                <a:ea typeface="Arial"/>
                <a:cs typeface="Arial"/>
                <a:sym typeface="Arial"/>
              </a:defRPr>
            </a:pPr>
            <a:r>
              <a:rPr sz="2400"/>
              <a:t>Why might a person who rarely drinks alcohol get buzzed on one can of beer while a long-term drinker shows few effects until the second six-pack? The answer is </a:t>
            </a:r>
            <a:r>
              <a:rPr sz="2400" b="1" u="sng"/>
              <a:t>tolerance</a:t>
            </a:r>
            <a:r>
              <a:rPr sz="2400"/>
              <a:t>. With continued use of alcohol and some other drugs (marijuana is an exception), the user’s brain chemistry adapts to offset the drug effect (a process called neuroadaptation).To experience the same effect, the user requires larger and larger doses. In chronic alcohol abuse, for example, the person’s brain, heart, and liver suffer damage from the excessive amounts of alcohol being “tolerated.” Ever-increasing doses of most psychoactive drugs can pose a serious threat to health and may lead to addiction: The person craves and uses the substance despite its adverse consequences.</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Regular users often try to fight their addiction, but stopping the drug may lead to the undesirable side effects of </a:t>
            </a:r>
            <a:r>
              <a:rPr sz="2400" b="1" u="sng"/>
              <a:t>withdrawal</a:t>
            </a:r>
            <a:r>
              <a:rPr sz="2400"/>
              <a:t>. As the body responds to the drug’s absence, the user may feel physical pain and intense cravings, indicating </a:t>
            </a:r>
            <a:r>
              <a:rPr sz="2400" b="1" u="sng"/>
              <a:t>physical dependence</a:t>
            </a:r>
            <a:r>
              <a:rPr sz="2400"/>
              <a:t>. People can also develop </a:t>
            </a:r>
            <a:r>
              <a:rPr sz="2400" b="1" u="sng"/>
              <a:t>psychological dependence</a:t>
            </a:r>
            <a:r>
              <a:rPr sz="2400"/>
              <a:t>, particularly for stress-relieving drugs, such as alcohol. Although not always physically addictive, such drugs may become an important part of the user’s life, often as a way of relieving negative emotions. For someone who is either physically or psychologically dependent, obtaining and using the drug can become the day’s focus. </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Categories of drugs that affect consciousness include depressants, stimulants and hallucinogens.</a:t>
            </a:r>
          </a:p>
          <a:p>
            <a:pPr defTabSz="414122">
              <a:lnSpc>
                <a:spcPct val="100000"/>
              </a:lnSpc>
              <a:defRPr sz="1400">
                <a:latin typeface="Arial"/>
                <a:ea typeface="Arial"/>
                <a:cs typeface="Arial"/>
                <a:sym typeface="Arial"/>
              </a:defRPr>
            </a:pPr>
            <a:endParaRPr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rPr b="1" u="sng"/>
              <a:t>A stimulant </a:t>
            </a:r>
            <a:r>
              <a:t>excites neural activity and speeds up body functions. Pupils dilate, heart and breathing rates increase, and blood sugar levels rise, causing a drop in appetite. Energy and self-confidence also rise. </a:t>
            </a:r>
          </a:p>
          <a:p>
            <a:r>
              <a:t>Stimulants include caffeine, nicotine, the amphetamines, cocaine, methamphetamine (“speed”), and Ecstasy. People use stimulants to feel alert, lose weight, or boost mood or athletic performance. Unfortunately, stimulants can be addictive, as you may know if you are one of the many who use caffeine daily in your coffee, tea, soda, or energy drinks. Cut off from your usual dose, you may crash into fatigue, headaches, irritability, and depression. A mild dose of caffeine typically lasts three or four hours, which—if taken in the evening—may be long enough to impair sleep.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rPr b="1" u="sng"/>
              <a:t>Nicotine:</a:t>
            </a:r>
            <a:r>
              <a:t> One of the most addictive stimulants is nicotine, found in cigarettes and other tobacco products. </a:t>
            </a:r>
          </a:p>
          <a:p>
            <a:r>
              <a:t>A teen-to-the-grave smoker has a 50 percent chance of dying from the habit, and each year, tobacco kills nearly 5.4 million of its 1.3 billion customers worldwide. By 2030, annual deaths are expected to increase to 8 million. Those addicted to nicotine find it very hard to quit because tobacco products are as powerfully and quickly addictive as heroin and cocaine. Attempts to quit even within the first weeks of smoking often fail. As with other addictions, smokers become dependent, and they develop tolerance. Quitting causes nicotine-withdrawal symptoms, including craving, insomnia, anxiety, irritability, and distractibility. Nicotine deprived smokers trying to focus on a task experience a tripled rate of mind wandering. When not craving a cigarette, they tend to underestimate the power of such cravings. </a:t>
            </a:r>
          </a:p>
          <a:p>
            <a:r>
              <a:t>All it takes to relieve this aversive state is a cigarette—a portable nicotine dispenser. Within 7 seconds, a rush of nicotine signals the central nervous system to release a flood of neurotransmitters. Epinephrine and norepinephrine diminish appetite and boost alertness and mental efficiency. Dopamine and opioids calm anxiety and reduce sensitivity to pain.</a:t>
            </a:r>
          </a:p>
          <a:p>
            <a:endParaRPr/>
          </a:p>
          <a:p>
            <a:r>
              <a:t>These rewards keep people smoking, even among the 8 in 10 smokers who wish they could stop. Each year, fewer than 1 in 7 smokers who want to quit will be able to resist. Asked “If you had to do it all over again, would you start smoking?” more than 85 percent of adult smokers have answered No. </a:t>
            </a:r>
          </a:p>
          <a:p>
            <a:endParaRPr/>
          </a:p>
          <a:p>
            <a:r>
              <a:t>Half of all Americans who have ever smoked have quit, sometimes aided by a nicotine replacement drug and with encouragement from a telephone counselor or a support group. Success is equally likely whether smokers quit abruptly or gradually. For those who endure, the small craving and withdrawal symptoms gradually dissipate over the ensuing 6 months. After a year’s abstinence, only 10 percent will relapse in the next year. These nonsmokers may live not only healthier but also happier lives. Smoking correlates with higher rates of depression, chronic disabilities, and divorce. Healthy living seems to add both years to life and life to years. </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b="1" u="sng"/>
              <a:t>Cocaine</a:t>
            </a:r>
            <a:r>
              <a:t>: The recipe for Coca-Cola originally included an extract of the coca plant, creating a </a:t>
            </a:r>
            <a:r>
              <a:rPr b="1" u="sng"/>
              <a:t>cocaine</a:t>
            </a:r>
            <a:r>
              <a:t> tonic for tired elderly people. Between 1896 and 1905, Coke not only included cocaine, but advertised the ingredient. But no longer. Cocaine is now snorted, injected, or smoked. It enters the bloodstream quickly, producing a rush of euphoria that depletes the brain’s supply of the neurotransmitters dopamine, serotonin, and norepinephrine. Within the hour, a crash of agitated depression follows as the drug’s effect wears off. Many regular cocaine users chasing this high become addicted. </a:t>
            </a:r>
          </a:p>
          <a:p>
            <a:r>
              <a:rPr b="1" u="sng"/>
              <a:t>Experiments</a:t>
            </a:r>
            <a:r>
              <a:t> have shown that cocaine addicted monkeys have pressed levers more than 12,000 times to gain one cocaine injection. </a:t>
            </a:r>
          </a:p>
          <a:p>
            <a:r>
              <a:t>In situations that trigger aggression, ingesting cocaine may heighten reactions. </a:t>
            </a:r>
          </a:p>
          <a:p>
            <a:r>
              <a:rPr b="1" u="sng"/>
              <a:t>Experiment</a:t>
            </a:r>
            <a:r>
              <a:t>: Caged rats fight when given foot shocks, and they fight even more when given cocaine and foot shocks. Likewise, humans ingesting high doses of cocaine in laboratory experiments impose higher shock levels on a presumed opponent than do those receiving a placebo. </a:t>
            </a:r>
          </a:p>
          <a:p>
            <a:r>
              <a:t>Cocaine use may also lead to emotional disturbances, suspiciousness, convulsions, cardiac arrest, or respiratory failure. </a:t>
            </a:r>
          </a:p>
          <a:p>
            <a:r>
              <a:t>In national 1991 surveys, 3 percent of U.S. high school seniors and 6 percent of British 18- to 24-year-olds reported having tried cocaine during the past year. Nearly half had smoked crack. Crack is a faster-working crystallized form of cocaine that produces a briefer but more intense high, followed by a more intense crash. After several hours, the craving for more wanes, only to return several days later. </a:t>
            </a:r>
          </a:p>
          <a:p>
            <a:r>
              <a:t>Cocaine’s psychological effects depend in part on the dosage and form consumed, but the situation and the user’s expectations and personality also play a role. Given a placebo, cocaine users who thought they were taking cocaine often had a cocaine-like experience. </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r>
              <a:rPr b="1" u="sng"/>
              <a:t>Methamphetamine</a:t>
            </a:r>
            <a:r>
              <a:t>: Methamphetamine is chemically related to its parent drug, amphetamine, but has even greater effects. Amphetamines are sometimes prescribed by physicians to reduce appetite or fatigue, and they’re also prescribed as treatment for attention-deficit/hyperactivity disorder (ADHD). </a:t>
            </a:r>
          </a:p>
          <a:p>
            <a:endParaRPr/>
          </a:p>
          <a:p>
            <a:r>
              <a:t>Methamphetamine triggers the release of the neurotransmitter dopamine, which stimulates brain cells that enhance energy and mood, leading to eight hours or so of heightened energy and euphoria. Its aftereffects may include irritability, insomnia, hypertension, seizures, social isolation, depression, and occasional violent outbursts. Over time, methamphetamine may reduce baseline dopamine levels, leaving the user with depressed functioning.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rPr b="1" u="sng"/>
              <a:t>Ecstasy</a:t>
            </a:r>
            <a:r>
              <a:t>: Ecstasy, a street name for MDMA (methylenedioxymethamphetamine), is both a stimulant and a mild hallucinogen. As an amphetamine derivative, Ecstasy triggers dopamine release, but its major effect is releasing stored serotonin and blocking its reuptake, thus prolonging serotonin’s feel-good flood. Users feel the effect about a half-hour after taking an Ecstasy pill. For three or four hours, they experience high energy, emotional elevation, and (given a social context) connectedness with those around them (“I love everyone”). </a:t>
            </a:r>
          </a:p>
          <a:p>
            <a:endParaRPr/>
          </a:p>
          <a:p>
            <a:r>
              <a:rPr b="1" u="sng"/>
              <a:t>MDMA</a:t>
            </a:r>
            <a:r>
              <a:t> In the 1970s and 80s, MDMA was sometimes used in couple's therapy to boost empathy and improve emotional communication skills. It was said to be very successful in speeding up the effects of therapy. In1985, the U.S. Drug Enforcement Administration (DEA) banned the drug. During the 1990s, Ecstasy’s popularity soared as a “club drug” taken at night- clubs and all-night raves. </a:t>
            </a:r>
          </a:p>
          <a:p>
            <a:r>
              <a:rPr b="1" u="sng"/>
              <a:t>Short term Effect: </a:t>
            </a:r>
            <a:r>
              <a:t>One is its dehydrating effect, which—when combined with prolonged dancing—can lead to severe overheating, increased blood pressure, and death. </a:t>
            </a:r>
          </a:p>
          <a:p>
            <a:r>
              <a:rPr b="1" u="sng"/>
              <a:t>Long-term Effect</a:t>
            </a:r>
            <a:r>
              <a:t>:  repeated leaching of brain serotonin can damage serotonin-producing neurons, leading to decreased output and increased risk of permanently depressed mood. Ecstasy also suppresses the disease-fighting immune system, impairs memory, slows thought, and disrupts sleep by interfering with serotonin’s control of the circadian clock.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copy 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6" name="funtheme_star_white.png"/>
          <p:cNvPicPr>
            <a:picLocks noChangeAspect="1"/>
          </p:cNvPicPr>
          <p:nvPr/>
        </p:nvPicPr>
        <p:blipFill>
          <a:blip r:embed="rId3">
            <a:extLst/>
          </a:blip>
          <a:stretch>
            <a:fillRect/>
          </a:stretch>
        </p:blipFill>
        <p:spPr>
          <a:xfrm>
            <a:off x="419100" y="7759700"/>
            <a:ext cx="1612900" cy="1562100"/>
          </a:xfrm>
          <a:prstGeom prst="rect">
            <a:avLst/>
          </a:prstGeom>
          <a:ln w="12700">
            <a:miter lim="400000"/>
          </a:ln>
        </p:spPr>
      </p:pic>
      <p:pic>
        <p:nvPicPr>
          <p:cNvPr id="127" name="funtheme_star-small_white.png"/>
          <p:cNvPicPr>
            <a:picLocks noChangeAspect="1"/>
          </p:cNvPicPr>
          <p:nvPr/>
        </p:nvPicPr>
        <p:blipFill>
          <a:blip r:embed="rId4">
            <a:extLst/>
          </a:blip>
          <a:stretch>
            <a:fillRect/>
          </a:stretch>
        </p:blipFill>
        <p:spPr>
          <a:xfrm>
            <a:off x="11480800" y="304800"/>
            <a:ext cx="1155700" cy="1130300"/>
          </a:xfrm>
          <a:prstGeom prst="rect">
            <a:avLst/>
          </a:prstGeom>
          <a:ln w="12700">
            <a:miter lim="400000"/>
          </a:ln>
        </p:spPr>
      </p:pic>
      <p:sp>
        <p:nvSpPr>
          <p:cNvPr id="128" name="Shape 128"/>
          <p:cNvSpPr/>
          <p:nvPr/>
        </p:nvSpPr>
        <p:spPr>
          <a:xfrm>
            <a:off x="-50800" y="-50800"/>
            <a:ext cx="13081000" cy="9880600"/>
          </a:xfrm>
          <a:prstGeom prst="rect">
            <a:avLst/>
          </a:prstGeom>
          <a:solidFill>
            <a:srgbClr val="FFFFFF"/>
          </a:solidFill>
          <a:ln w="12700">
            <a:miter lim="400000"/>
          </a:ln>
        </p:spPr>
        <p:txBody>
          <a:bodyPr lIns="38100" tIns="38100" rIns="38100" bIns="38100" anchor="ctr"/>
          <a:lstStyle/>
          <a:p>
            <a:pPr algn="ctr" defTabSz="457200">
              <a:lnSpc>
                <a:spcPts val="6000"/>
              </a:lnSpc>
              <a:spcBef>
                <a:spcPts val="0"/>
              </a:spcBef>
              <a:tabLst>
                <a:tab pos="1066800" algn="l"/>
              </a:tabLst>
              <a:defRPr sz="5000" spc="0">
                <a:solidFill>
                  <a:srgbClr val="000000"/>
                </a:solidFill>
                <a:effectLst>
                  <a:outerShdw blurRad="38100" dist="12700" dir="5400000" rotWithShape="0">
                    <a:srgbClr val="000000">
                      <a:alpha val="50000"/>
                    </a:srgbClr>
                  </a:outerShdw>
                </a:effectLst>
                <a:latin typeface="Savoye LET"/>
                <a:ea typeface="Savoye LET"/>
                <a:cs typeface="Savoye LET"/>
                <a:sym typeface="Savoye LET"/>
              </a:defRPr>
            </a:pPr>
            <a:endParaRPr/>
          </a:p>
        </p:txBody>
      </p:sp>
      <p:sp>
        <p:nvSpPr>
          <p:cNvPr id="129" name="Shape 129"/>
          <p:cNvSpPr>
            <a:spLocks noGrp="1"/>
          </p:cNvSpPr>
          <p:nvPr>
            <p:ph type="sldNum" sz="quarter" idx="2"/>
          </p:nvPr>
        </p:nvSpPr>
        <p:spPr>
          <a:xfrm>
            <a:off x="6336394" y="9061450"/>
            <a:ext cx="332012" cy="622300"/>
          </a:xfrm>
          <a:prstGeom prst="rect">
            <a:avLst/>
          </a:prstGeom>
        </p:spPr>
        <p:txBody>
          <a:bodyPr lIns="38100" tIns="38100" rIns="38100" bIns="38100"/>
          <a:lstStyle>
            <a:lvl1pPr algn="ctr" defTabSz="457200">
              <a:lnSpc>
                <a:spcPts val="4300"/>
              </a:lnSpc>
              <a:tabLst>
                <a:tab pos="1066800" algn="l"/>
              </a:tabLst>
              <a:defRPr sz="3600">
                <a:solidFill>
                  <a:srgbClr val="000000"/>
                </a:solidFill>
                <a:latin typeface="Savoye LET"/>
                <a:ea typeface="Savoye LET"/>
                <a:cs typeface="Savoye LET"/>
                <a:sym typeface="Savoye LE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8" name="wWYGRXb.jpg"/>
          <p:cNvPicPr>
            <a:picLocks noChangeAspect="1"/>
          </p:cNvPicPr>
          <p:nvPr/>
        </p:nvPicPr>
        <p:blipFill>
          <a:blip r:embed="rId3">
            <a:extLst/>
          </a:blip>
          <a:stretch>
            <a:fillRect/>
          </a:stretch>
        </p:blipFill>
        <p:spPr>
          <a:xfrm>
            <a:off x="0" y="812800"/>
            <a:ext cx="13004800" cy="8128000"/>
          </a:xfrm>
          <a:prstGeom prst="rect">
            <a:avLst/>
          </a:prstGeom>
          <a:ln w="12700">
            <a:miter lim="400000"/>
          </a:ln>
        </p:spPr>
      </p:pic>
      <p:sp>
        <p:nvSpPr>
          <p:cNvPr id="139" name="Shape 139"/>
          <p:cNvSpPr>
            <a:spLocks noGrp="1"/>
          </p:cNvSpPr>
          <p:nvPr>
            <p:ph type="body" idx="13"/>
          </p:nvPr>
        </p:nvSpPr>
        <p:spPr>
          <a:xfrm>
            <a:off x="564510" y="9165569"/>
            <a:ext cx="11875780" cy="3"/>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hape 140"/>
          <p:cNvSpPr>
            <a:spLocks noGrp="1"/>
          </p:cNvSpPr>
          <p:nvPr>
            <p:ph type="ctrTitle"/>
          </p:nvPr>
        </p:nvSpPr>
        <p:spPr>
          <a:xfrm>
            <a:off x="571500" y="191191"/>
            <a:ext cx="11861800" cy="1912212"/>
          </a:xfrm>
          <a:prstGeom prst="rect">
            <a:avLst/>
          </a:prstGeom>
          <a:effectLst>
            <a:outerShdw blurRad="152400" dist="89775" dir="2700000" rotWithShape="0">
              <a:srgbClr val="010102"/>
            </a:outerShdw>
          </a:effectLst>
        </p:spPr>
        <p:txBody>
          <a:bodyPr/>
          <a:lstStyle>
            <a:lvl1pPr defTabSz="508254">
              <a:defRPr sz="10527" b="1">
                <a:solidFill>
                  <a:srgbClr val="CBCBCB"/>
                </a:solidFill>
                <a:latin typeface="Arial"/>
                <a:ea typeface="Arial"/>
                <a:cs typeface="Arial"/>
                <a:sym typeface="Arial"/>
              </a:defRPr>
            </a:lvl1pPr>
          </a:lstStyle>
          <a:p>
            <a:r>
              <a:t>Consciousness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5" name="Psychoactive drug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93602" y="1101694"/>
            <a:ext cx="11967056" cy="8664448"/>
          </a:xfrm>
          <a:prstGeom prst="rect">
            <a:avLst/>
          </a:prstGeom>
          <a:ln w="12700">
            <a:miter lim="400000"/>
          </a:ln>
        </p:spPr>
      </p:pic>
      <p:sp>
        <p:nvSpPr>
          <p:cNvPr id="416" name="Shape 416"/>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17" name="Shape 417"/>
          <p:cNvSpPr/>
          <p:nvPr/>
        </p:nvSpPr>
        <p:spPr>
          <a:xfrm>
            <a:off x="341433" y="1866624"/>
            <a:ext cx="5160285" cy="3429552"/>
          </a:xfrm>
          <a:prstGeom prst="roundRect">
            <a:avLst>
              <a:gd name="adj" fmla="val 13258"/>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418" name="Shape 418"/>
          <p:cNvSpPr/>
          <p:nvPr/>
        </p:nvSpPr>
        <p:spPr>
          <a:xfrm>
            <a:off x="382218" y="2016869"/>
            <a:ext cx="5185685" cy="3129062"/>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marL="436114" indent="-436114" defTabSz="457200">
              <a:lnSpc>
                <a:spcPts val="4800"/>
              </a:lnSpc>
              <a:spcBef>
                <a:spcPts val="1300"/>
              </a:spcBef>
              <a:tabLst>
                <a:tab pos="4267200" algn="l"/>
                <a:tab pos="8724900" algn="l"/>
              </a:tabLst>
              <a:defRPr sz="4000" spc="0">
                <a:solidFill>
                  <a:srgbClr val="FFFFFF"/>
                </a:solidFill>
                <a:latin typeface="Arial"/>
                <a:ea typeface="Arial"/>
                <a:cs typeface="Arial"/>
                <a:sym typeface="Arial"/>
              </a:defRPr>
            </a:pPr>
            <a:r>
              <a:rPr b="1" u="sng" dirty="0"/>
              <a:t>Psychoactive Drugs</a:t>
            </a:r>
            <a:r>
              <a:rPr dirty="0"/>
              <a:t> </a:t>
            </a:r>
          </a:p>
          <a:p>
            <a:pPr marL="49581" indent="8056" defTabSz="457200">
              <a:lnSpc>
                <a:spcPts val="3200"/>
              </a:lnSpc>
              <a:spcBef>
                <a:spcPts val="600"/>
              </a:spcBef>
              <a:spcAft>
                <a:spcPts val="1200"/>
              </a:spcAft>
              <a:tabLst>
                <a:tab pos="4229100" algn="l"/>
                <a:tab pos="8724900" algn="l"/>
              </a:tabLst>
              <a:defRPr sz="3300" spc="0">
                <a:solidFill>
                  <a:srgbClr val="FFFFFF"/>
                </a:solidFill>
                <a:latin typeface="Arial"/>
                <a:ea typeface="Arial"/>
                <a:cs typeface="Arial"/>
                <a:sym typeface="Arial"/>
              </a:defRPr>
            </a:pPr>
            <a:r>
              <a:rPr dirty="0"/>
              <a:t>chemical substance that alters perceptions &amp; moods</a:t>
            </a:r>
          </a:p>
          <a:p>
            <a:pPr marL="280477" indent="-30043" defTabSz="457200">
              <a:lnSpc>
                <a:spcPts val="3200"/>
              </a:lnSpc>
              <a:spcBef>
                <a:spcPts val="600"/>
              </a:spcBef>
              <a:tabLst>
                <a:tab pos="4267200" algn="l"/>
                <a:tab pos="8724900" algn="l"/>
              </a:tabLst>
              <a:defRPr sz="3300" spc="0">
                <a:solidFill>
                  <a:srgbClr val="FFFFFF"/>
                </a:solidFill>
                <a:latin typeface="Arial"/>
                <a:ea typeface="Arial"/>
                <a:cs typeface="Arial"/>
                <a:sym typeface="Arial"/>
              </a:defRPr>
            </a:pPr>
            <a:r>
              <a:rPr b="1" u="sng" dirty="0"/>
              <a:t>Addiction</a:t>
            </a:r>
            <a:r>
              <a:rPr dirty="0"/>
              <a:t> - compulsive drug craving &amp; use</a:t>
            </a:r>
          </a:p>
        </p:txBody>
      </p:sp>
      <p:sp>
        <p:nvSpPr>
          <p:cNvPr id="419" name="Shape 419"/>
          <p:cNvSpPr>
            <a:spLocks noGrp="1"/>
          </p:cNvSpPr>
          <p:nvPr>
            <p:ph type="ctrTitle"/>
          </p:nvPr>
        </p:nvSpPr>
        <p:spPr>
          <a:xfrm>
            <a:off x="199718" y="88392"/>
            <a:ext cx="12605363" cy="1301494"/>
          </a:xfrm>
          <a:prstGeom prst="rect">
            <a:avLst/>
          </a:prstGeom>
          <a:solidFill>
            <a:srgbClr val="000000"/>
          </a:solidFill>
          <a:effectLst>
            <a:outerShdw blurRad="266700" dir="2700000" rotWithShape="0">
              <a:srgbClr val="FFFFFF">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sp>
        <p:nvSpPr>
          <p:cNvPr id="426" name="Shape 426"/>
          <p:cNvSpPr/>
          <p:nvPr/>
        </p:nvSpPr>
        <p:spPr>
          <a:xfrm>
            <a:off x="204120" y="7274529"/>
            <a:ext cx="11458265" cy="2282676"/>
          </a:xfrm>
          <a:prstGeom prst="rect">
            <a:avLst/>
          </a:prstGeom>
          <a:solidFill>
            <a:srgbClr val="000000">
              <a:alpha val="19425"/>
            </a:srgbClr>
          </a:solidFill>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457200">
              <a:lnSpc>
                <a:spcPts val="4000"/>
              </a:lnSpc>
              <a:spcBef>
                <a:spcPts val="0"/>
              </a:spcBef>
              <a:defRPr sz="3100" spc="0">
                <a:solidFill>
                  <a:srgbClr val="FFFFFF"/>
                </a:solidFill>
                <a:effectLst>
                  <a:outerShdw blurRad="50800" dir="18900000" rotWithShape="0">
                    <a:srgbClr val="000000"/>
                  </a:outerShdw>
                </a:effectLst>
                <a:latin typeface="Arial"/>
                <a:ea typeface="Arial"/>
                <a:cs typeface="Arial"/>
                <a:sym typeface="Arial"/>
              </a:defRPr>
            </a:pPr>
            <a:r>
              <a:rPr b="1" u="sng" dirty="0"/>
              <a:t>Physical dependence</a:t>
            </a:r>
            <a:r>
              <a:rPr dirty="0"/>
              <a:t> physiological need for a drug</a:t>
            </a:r>
          </a:p>
          <a:p>
            <a:pPr defTabSz="457200">
              <a:lnSpc>
                <a:spcPts val="4000"/>
              </a:lnSpc>
              <a:spcBef>
                <a:spcPts val="0"/>
              </a:spcBef>
              <a:defRPr sz="3100" spc="0">
                <a:solidFill>
                  <a:srgbClr val="FFFFFF"/>
                </a:solidFill>
                <a:effectLst>
                  <a:outerShdw blurRad="50800" dir="18900000" rotWithShape="0">
                    <a:srgbClr val="000000"/>
                  </a:outerShdw>
                </a:effectLst>
                <a:latin typeface="Arial"/>
                <a:ea typeface="Arial"/>
                <a:cs typeface="Arial"/>
                <a:sym typeface="Arial"/>
              </a:defRPr>
            </a:pPr>
            <a:r>
              <a:rPr dirty="0"/>
              <a:t>-  marked by unpleasant withdrawal symptoms</a:t>
            </a:r>
          </a:p>
          <a:p>
            <a:pPr defTabSz="457200">
              <a:lnSpc>
                <a:spcPts val="4000"/>
              </a:lnSpc>
              <a:spcBef>
                <a:spcPts val="500"/>
              </a:spcBef>
              <a:defRPr sz="3100" spc="0">
                <a:solidFill>
                  <a:srgbClr val="FFFFFF"/>
                </a:solidFill>
                <a:effectLst>
                  <a:outerShdw blurRad="50800" dir="18900000" rotWithShape="0">
                    <a:srgbClr val="000000"/>
                  </a:outerShdw>
                </a:effectLst>
                <a:latin typeface="Arial"/>
                <a:ea typeface="Arial"/>
                <a:cs typeface="Arial"/>
                <a:sym typeface="Arial"/>
              </a:defRPr>
            </a:pPr>
            <a:r>
              <a:rPr b="1" u="sng" dirty="0"/>
              <a:t>Psychological dependence</a:t>
            </a:r>
            <a:r>
              <a:rPr dirty="0"/>
              <a:t> a psychological need to use a drug</a:t>
            </a:r>
          </a:p>
          <a:p>
            <a:pPr defTabSz="457200">
              <a:lnSpc>
                <a:spcPts val="4000"/>
              </a:lnSpc>
              <a:spcBef>
                <a:spcPts val="500"/>
              </a:spcBef>
              <a:defRPr sz="3100" spc="0">
                <a:solidFill>
                  <a:srgbClr val="FFFFFF"/>
                </a:solidFill>
                <a:effectLst>
                  <a:outerShdw blurRad="50800" dir="18900000" rotWithShape="0">
                    <a:srgbClr val="000000"/>
                  </a:outerShdw>
                </a:effectLst>
                <a:latin typeface="Arial"/>
                <a:ea typeface="Arial"/>
                <a:cs typeface="Arial"/>
                <a:sym typeface="Arial"/>
              </a:defRPr>
            </a:pPr>
            <a:r>
              <a:rPr dirty="0"/>
              <a:t>- Ex: relieve negative emotions</a:t>
            </a:r>
          </a:p>
        </p:txBody>
      </p:sp>
    </p:spTree>
    <p:extLst>
      <p:ext uri="{BB962C8B-B14F-4D97-AF65-F5344CB8AC3E}">
        <p14:creationId xmlns:p14="http://schemas.microsoft.com/office/powerpoint/2010/main" val="22323979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417"/>
                                        </p:tgtEl>
                                        <p:attrNameLst>
                                          <p:attrName>style.visibility</p:attrName>
                                        </p:attrNameLst>
                                      </p:cBhvr>
                                      <p:to>
                                        <p:strVal val="visible"/>
                                      </p:to>
                                    </p:set>
                                    <p:animEffect transition="in" filter="box(out)">
                                      <p:cBhvr>
                                        <p:cTn id="7" dur="1000"/>
                                        <p:tgtEl>
                                          <p:spTgt spid="417"/>
                                        </p:tgtEl>
                                      </p:cBhvr>
                                    </p:animEffect>
                                  </p:childTnLst>
                                </p:cTn>
                              </p:par>
                            </p:childTnLst>
                          </p:cTn>
                        </p:par>
                        <p:par>
                          <p:cTn id="8" fill="hold">
                            <p:stCondLst>
                              <p:cond delay="1000"/>
                            </p:stCondLst>
                            <p:childTnLst>
                              <p:par>
                                <p:cTn id="9" presetID="4" presetClass="entr" presetSubtype="32" fill="hold" grpId="0" nodeType="afterEffect">
                                  <p:stCondLst>
                                    <p:cond delay="400"/>
                                  </p:stCondLst>
                                  <p:iterate>
                                    <p:tmAbs val="0"/>
                                  </p:iterate>
                                  <p:childTnLst>
                                    <p:set>
                                      <p:cBhvr>
                                        <p:cTn id="10" fill="hold"/>
                                        <p:tgtEl>
                                          <p:spTgt spid="418"/>
                                        </p:tgtEl>
                                        <p:attrNameLst>
                                          <p:attrName>style.visibility</p:attrName>
                                        </p:attrNameLst>
                                      </p:cBhvr>
                                      <p:to>
                                        <p:strVal val="visible"/>
                                      </p:to>
                                    </p:set>
                                    <p:animEffect transition="in" filter="box(out)">
                                      <p:cBhvr>
                                        <p:cTn id="11" dur="1000"/>
                                        <p:tgtEl>
                                          <p:spTgt spid="418"/>
                                        </p:tgtEl>
                                      </p:cBhvr>
                                    </p:animEffect>
                                  </p:childTnLst>
                                </p:cTn>
                              </p:par>
                            </p:childTnLst>
                          </p:cTn>
                        </p:par>
                        <p:par>
                          <p:cTn id="12" fill="hold">
                            <p:stCondLst>
                              <p:cond delay="2400"/>
                            </p:stCondLst>
                            <p:childTnLst>
                              <p:par>
                                <p:cTn id="13" presetID="4" presetClass="entr" presetSubtype="32" fill="hold" grpId="0" nodeType="afterEffect">
                                  <p:stCondLst>
                                    <p:cond delay="0"/>
                                  </p:stCondLst>
                                  <p:iterate>
                                    <p:tmAbs val="0"/>
                                  </p:iterate>
                                  <p:childTnLst>
                                    <p:set>
                                      <p:cBhvr>
                                        <p:cTn id="14" fill="hold"/>
                                        <p:tgtEl>
                                          <p:spTgt spid="426"/>
                                        </p:tgtEl>
                                        <p:attrNameLst>
                                          <p:attrName>style.visibility</p:attrName>
                                        </p:attrNameLst>
                                      </p:cBhvr>
                                      <p:to>
                                        <p:strVal val="visible"/>
                                      </p:to>
                                    </p:set>
                                    <p:animEffect transition="in" filter="box(out)">
                                      <p:cBhvr>
                                        <p:cTn id="15"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advAuto="0"/>
      <p:bldP spid="418" grpId="0" animBg="1" advAuto="0"/>
      <p:bldP spid="42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7" name="Shape 457"/>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58" name="Shape 458"/>
          <p:cNvSpPr/>
          <p:nvPr/>
        </p:nvSpPr>
        <p:spPr>
          <a:xfrm>
            <a:off x="269469" y="3300878"/>
            <a:ext cx="5261722" cy="4961534"/>
          </a:xfrm>
          <a:prstGeom prst="roundRect">
            <a:avLst>
              <a:gd name="adj" fmla="val 9164"/>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459" name="Shape 459"/>
          <p:cNvSpPr>
            <a:spLocks noGrp="1"/>
          </p:cNvSpPr>
          <p:nvPr>
            <p:ph type="ctrTitle"/>
          </p:nvPr>
        </p:nvSpPr>
        <p:spPr>
          <a:xfrm>
            <a:off x="199718" y="88392"/>
            <a:ext cx="12605363" cy="1301494"/>
          </a:xfrm>
          <a:prstGeom prst="rect">
            <a:avLst/>
          </a:prstGeom>
          <a:solidFill>
            <a:srgbClr val="000000"/>
          </a:solidFill>
          <a:effectLst>
            <a:outerShdw blurRad="266700" dir="2700000" rotWithShape="0">
              <a:srgbClr val="FFFFFF">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sp>
        <p:nvSpPr>
          <p:cNvPr id="460" name="Shape 460"/>
          <p:cNvSpPr/>
          <p:nvPr/>
        </p:nvSpPr>
        <p:spPr>
          <a:xfrm rot="21360000">
            <a:off x="151813" y="2674926"/>
            <a:ext cx="4342174" cy="92504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lang="en-US" dirty="0" smtClean="0"/>
              <a:t>1</a:t>
            </a:r>
            <a:r>
              <a:rPr dirty="0" smtClean="0"/>
              <a:t>. </a:t>
            </a:r>
            <a:r>
              <a:rPr dirty="0"/>
              <a:t>Stimulants</a:t>
            </a:r>
          </a:p>
        </p:txBody>
      </p:sp>
      <p:sp>
        <p:nvSpPr>
          <p:cNvPr id="461" name="Shape 461"/>
          <p:cNvSpPr/>
          <p:nvPr/>
        </p:nvSpPr>
        <p:spPr>
          <a:xfrm>
            <a:off x="319740" y="3689301"/>
            <a:ext cx="5287122" cy="3949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82575" lvl="1" indent="-53975" defTabSz="457200">
              <a:lnSpc>
                <a:spcPts val="3300"/>
              </a:lnSpc>
              <a:spcBef>
                <a:spcPts val="1200"/>
              </a:spcBef>
              <a:defRPr sz="3100" spc="0">
                <a:solidFill>
                  <a:srgbClr val="FFFFFF"/>
                </a:solidFill>
                <a:latin typeface="Arial"/>
                <a:ea typeface="Arial"/>
                <a:cs typeface="Arial"/>
                <a:sym typeface="Arial"/>
              </a:defRPr>
            </a:pPr>
            <a:r>
              <a:rPr dirty="0"/>
              <a:t>increase neural activity &amp; speed up body functions </a:t>
            </a:r>
          </a:p>
          <a:p>
            <a:pPr marL="522288" lvl="1" indent="-293688" defTabSz="457200">
              <a:lnSpc>
                <a:spcPts val="3300"/>
              </a:lnSpc>
              <a:spcBef>
                <a:spcPts val="1200"/>
              </a:spcBef>
              <a:defRPr sz="3100" spc="0">
                <a:solidFill>
                  <a:srgbClr val="FFFFFF"/>
                </a:solidFill>
                <a:latin typeface="Arial"/>
                <a:ea typeface="Arial"/>
                <a:cs typeface="Arial"/>
                <a:sym typeface="Arial"/>
              </a:defRPr>
            </a:pPr>
            <a:r>
              <a:rPr dirty="0"/>
              <a:t>- heart &amp; breathing rates rise</a:t>
            </a:r>
          </a:p>
          <a:p>
            <a:pPr marL="458788" lvl="1" indent="-284163" defTabSz="457200">
              <a:lnSpc>
                <a:spcPts val="3300"/>
              </a:lnSpc>
              <a:spcBef>
                <a:spcPts val="1200"/>
              </a:spcBef>
              <a:defRPr sz="3100" spc="0">
                <a:solidFill>
                  <a:srgbClr val="FFFFFF"/>
                </a:solidFill>
                <a:latin typeface="Arial"/>
                <a:ea typeface="Arial"/>
                <a:cs typeface="Arial"/>
                <a:sym typeface="Arial"/>
              </a:defRPr>
            </a:pPr>
            <a:r>
              <a:rPr dirty="0"/>
              <a:t>- blood sugar rises - causes drop in appetite</a:t>
            </a:r>
          </a:p>
          <a:p>
            <a:pPr marL="458788" lvl="1" indent="-349250" defTabSz="457200">
              <a:lnSpc>
                <a:spcPts val="3300"/>
              </a:lnSpc>
              <a:spcBef>
                <a:spcPts val="1200"/>
              </a:spcBef>
              <a:defRPr sz="3100" spc="0">
                <a:solidFill>
                  <a:srgbClr val="FFFFFF"/>
                </a:solidFill>
                <a:latin typeface="Arial"/>
                <a:ea typeface="Arial"/>
                <a:cs typeface="Arial"/>
                <a:sym typeface="Arial"/>
              </a:defRPr>
            </a:pPr>
            <a:r>
              <a:rPr dirty="0"/>
              <a:t>- energy &amp; self-confidence rise</a:t>
            </a:r>
          </a:p>
        </p:txBody>
      </p:sp>
      <p:pic>
        <p:nvPicPr>
          <p:cNvPr id="462" name="Picture 461"/>
          <p:cNvPicPr>
            <a:picLocks/>
          </p:cNvPicPr>
          <p:nvPr/>
        </p:nvPicPr>
        <p:blipFill>
          <a:blip r:embed="rId3">
            <a:extLst/>
          </a:blip>
          <a:stretch>
            <a:fillRect/>
          </a:stretch>
        </p:blipFill>
        <p:spPr>
          <a:xfrm>
            <a:off x="5753100" y="3340292"/>
            <a:ext cx="7079721" cy="4882501"/>
          </a:xfrm>
          <a:prstGeom prst="rect">
            <a:avLst/>
          </a:prstGeom>
          <a:effectLst>
            <a:outerShdw blurRad="63500" dir="5400000" rotWithShape="0">
              <a:srgbClr val="FFFFFF"/>
            </a:outerShdw>
            <a:reflection stA="50000" endPos="40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wipe(down)">
                                      <p:cBhvr>
                                        <p:cTn id="7" dur="500"/>
                                        <p:tgtEl>
                                          <p:spTgt spid="458"/>
                                        </p:tgtEl>
                                      </p:cBhvr>
                                    </p:animEffect>
                                  </p:childTnLst>
                                </p:cTn>
                              </p:par>
                              <p:par>
                                <p:cTn id="8" presetID="2" presetClass="entr" presetSubtype="4" fill="hold" grpId="2" nodeType="withEffect">
                                  <p:stCondLst>
                                    <p:cond delay="0"/>
                                  </p:stCondLst>
                                  <p:iterate>
                                    <p:tmAbs val="0"/>
                                  </p:iterate>
                                  <p:childTnLst>
                                    <p:set>
                                      <p:cBhvr>
                                        <p:cTn id="9" fill="hold"/>
                                        <p:tgtEl>
                                          <p:spTgt spid="460"/>
                                        </p:tgtEl>
                                        <p:attrNameLst>
                                          <p:attrName>style.visibility</p:attrName>
                                        </p:attrNameLst>
                                      </p:cBhvr>
                                      <p:to>
                                        <p:strVal val="visible"/>
                                      </p:to>
                                    </p:set>
                                    <p:anim calcmode="lin" valueType="num">
                                      <p:cBhvr>
                                        <p:cTn id="10" dur="1000" fill="hold"/>
                                        <p:tgtEl>
                                          <p:spTgt spid="460"/>
                                        </p:tgtEl>
                                        <p:attrNameLst>
                                          <p:attrName>ppt_x</p:attrName>
                                        </p:attrNameLst>
                                      </p:cBhvr>
                                      <p:tavLst>
                                        <p:tav tm="0">
                                          <p:val>
                                            <p:strVal val="#ppt_x"/>
                                          </p:val>
                                        </p:tav>
                                        <p:tav tm="100000">
                                          <p:val>
                                            <p:strVal val="#ppt_x"/>
                                          </p:val>
                                        </p:tav>
                                      </p:tavLst>
                                    </p:anim>
                                    <p:anim calcmode="lin" valueType="num">
                                      <p:cBhvr>
                                        <p:cTn id="11" dur="1000" fill="hold"/>
                                        <p:tgtEl>
                                          <p:spTgt spid="460"/>
                                        </p:tgtEl>
                                        <p:attrNameLst>
                                          <p:attrName>ppt_y</p:attrName>
                                        </p:attrNameLst>
                                      </p:cBhvr>
                                      <p:tavLst>
                                        <p:tav tm="0">
                                          <p:val>
                                            <p:strVal val="1+#ppt_h/2"/>
                                          </p:val>
                                        </p:tav>
                                        <p:tav tm="100000">
                                          <p:val>
                                            <p:strVal val="#ppt_y"/>
                                          </p:val>
                                        </p:tav>
                                      </p:tavLst>
                                    </p:anim>
                                  </p:childTnLst>
                                </p:cTn>
                              </p:par>
                              <p:par>
                                <p:cTn id="12" presetID="22" presetClass="entr" presetSubtype="8" fill="hold" grpId="3" nodeType="withEffect">
                                  <p:stCondLst>
                                    <p:cond delay="500"/>
                                  </p:stCondLst>
                                  <p:iterate>
                                    <p:tmAbs val="0"/>
                                  </p:iterate>
                                  <p:childTnLst>
                                    <p:set>
                                      <p:cBhvr>
                                        <p:cTn id="13" fill="hold"/>
                                        <p:tgtEl>
                                          <p:spTgt spid="462"/>
                                        </p:tgtEl>
                                        <p:attrNameLst>
                                          <p:attrName>style.visibility</p:attrName>
                                        </p:attrNameLst>
                                      </p:cBhvr>
                                      <p:to>
                                        <p:strVal val="visible"/>
                                      </p:to>
                                    </p:set>
                                    <p:animEffect transition="in" filter="wipe(left)">
                                      <p:cBhvr>
                                        <p:cTn id="14" dur="1000"/>
                                        <p:tgtEl>
                                          <p:spTgt spid="462"/>
                                        </p:tgtEl>
                                      </p:cBhvr>
                                    </p:animEffect>
                                  </p:childTnLst>
                                </p:cTn>
                              </p:par>
                              <p:par>
                                <p:cTn id="15" presetID="22" presetClass="entr" presetSubtype="4" fill="hold" grpId="4" nodeType="withEffect">
                                  <p:stCondLst>
                                    <p:cond delay="750"/>
                                  </p:stCondLst>
                                  <p:iterate>
                                    <p:tmAbs val="0"/>
                                  </p:iterate>
                                  <p:childTnLst>
                                    <p:set>
                                      <p:cBhvr>
                                        <p:cTn id="16" fill="hold"/>
                                        <p:tgtEl>
                                          <p:spTgt spid="461"/>
                                        </p:tgtEl>
                                        <p:attrNameLst>
                                          <p:attrName>style.visibility</p:attrName>
                                        </p:attrNameLst>
                                      </p:cBhvr>
                                      <p:to>
                                        <p:strVal val="visible"/>
                                      </p:to>
                                    </p:set>
                                    <p:animEffect transition="in" filter="wipe(down)">
                                      <p:cBhvr>
                                        <p:cTn id="1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P spid="460" grpId="2" animBg="1" advAuto="0"/>
      <p:bldP spid="461" grpId="4" animBg="1" advAuto="0"/>
      <p:bldP spid="462"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66" name="smokeing.jpg"/>
          <p:cNvPicPr>
            <a:picLocks noChangeAspect="1"/>
          </p:cNvPicPr>
          <p:nvPr/>
        </p:nvPicPr>
        <p:blipFill>
          <a:blip r:embed="rId5">
            <a:extLst/>
          </a:blip>
          <a:stretch>
            <a:fillRect/>
          </a:stretch>
        </p:blipFill>
        <p:spPr>
          <a:xfrm>
            <a:off x="103580" y="1558020"/>
            <a:ext cx="13004801" cy="8390194"/>
          </a:xfrm>
          <a:prstGeom prst="rect">
            <a:avLst/>
          </a:prstGeom>
          <a:ln w="12700">
            <a:miter lim="400000"/>
          </a:ln>
        </p:spPr>
      </p:pic>
      <p:sp>
        <p:nvSpPr>
          <p:cNvPr id="467" name="Shape 467"/>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68" name="Shape 468"/>
          <p:cNvSpPr/>
          <p:nvPr/>
        </p:nvSpPr>
        <p:spPr>
          <a:xfrm>
            <a:off x="269469" y="4443878"/>
            <a:ext cx="5261722" cy="4961534"/>
          </a:xfrm>
          <a:prstGeom prst="roundRect">
            <a:avLst>
              <a:gd name="adj" fmla="val 9164"/>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469" name="Shape 469"/>
          <p:cNvSpPr>
            <a:spLocks noGrp="1"/>
          </p:cNvSpPr>
          <p:nvPr>
            <p:ph type="ctrTitle"/>
          </p:nvPr>
        </p:nvSpPr>
        <p:spPr>
          <a:xfrm>
            <a:off x="-41137" y="243228"/>
            <a:ext cx="12605363" cy="1301494"/>
          </a:xfrm>
          <a:prstGeom prst="rect">
            <a:avLst/>
          </a:prstGeom>
          <a:effectLst>
            <a:outerShdw blurRad="266700" dir="2700000" rotWithShape="0">
              <a:srgbClr val="000000">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sp>
        <p:nvSpPr>
          <p:cNvPr id="470" name="Shape 470"/>
          <p:cNvSpPr/>
          <p:nvPr/>
        </p:nvSpPr>
        <p:spPr>
          <a:xfrm rot="21360000">
            <a:off x="151813" y="3729026"/>
            <a:ext cx="4342174" cy="92504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lang="en-US" dirty="0" smtClean="0"/>
              <a:t>1</a:t>
            </a:r>
            <a:r>
              <a:rPr dirty="0" smtClean="0"/>
              <a:t>. </a:t>
            </a:r>
            <a:r>
              <a:rPr dirty="0"/>
              <a:t>Stimulants</a:t>
            </a:r>
          </a:p>
        </p:txBody>
      </p:sp>
      <p:sp>
        <p:nvSpPr>
          <p:cNvPr id="471" name="Shape 471"/>
          <p:cNvSpPr/>
          <p:nvPr/>
        </p:nvSpPr>
        <p:spPr>
          <a:xfrm>
            <a:off x="388556" y="4592379"/>
            <a:ext cx="5287121" cy="48859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64459" lvl="1" indent="-35859" defTabSz="457200">
              <a:lnSpc>
                <a:spcPts val="3500"/>
              </a:lnSpc>
              <a:spcBef>
                <a:spcPts val="600"/>
              </a:spcBef>
              <a:defRPr sz="3800" b="1" spc="0">
                <a:solidFill>
                  <a:srgbClr val="FFFFFF"/>
                </a:solidFill>
                <a:latin typeface="Arial"/>
                <a:ea typeface="Arial"/>
                <a:cs typeface="Arial"/>
                <a:sym typeface="Arial"/>
              </a:defRPr>
            </a:pPr>
            <a:r>
              <a:rPr dirty="0"/>
              <a:t>Nicotine </a:t>
            </a:r>
          </a:p>
          <a:p>
            <a:pPr marL="566738" lvl="1" indent="-338138" defTabSz="457200">
              <a:lnSpc>
                <a:spcPts val="3200"/>
              </a:lnSpc>
              <a:spcBef>
                <a:spcPts val="1000"/>
              </a:spcBef>
              <a:defRPr sz="3100" spc="0">
                <a:solidFill>
                  <a:srgbClr val="FFFFFF"/>
                </a:solidFill>
                <a:latin typeface="Arial"/>
                <a:ea typeface="Arial"/>
                <a:cs typeface="Arial"/>
                <a:sym typeface="Arial"/>
              </a:defRPr>
            </a:pPr>
            <a:r>
              <a:rPr dirty="0"/>
              <a:t> - increases adrenaline &amp; heart rate</a:t>
            </a:r>
          </a:p>
          <a:p>
            <a:pPr marL="264459" lvl="1" indent="-35859" defTabSz="457200">
              <a:lnSpc>
                <a:spcPts val="3200"/>
              </a:lnSpc>
              <a:spcBef>
                <a:spcPts val="1000"/>
              </a:spcBef>
              <a:defRPr sz="3100" spc="0">
                <a:solidFill>
                  <a:srgbClr val="FFFFFF"/>
                </a:solidFill>
                <a:latin typeface="Arial"/>
                <a:ea typeface="Arial"/>
                <a:cs typeface="Arial"/>
                <a:sym typeface="Arial"/>
              </a:defRPr>
            </a:pPr>
            <a:r>
              <a:rPr dirty="0"/>
              <a:t>- food metabolizes faster</a:t>
            </a:r>
          </a:p>
          <a:p>
            <a:pPr marL="264459" lvl="1" indent="-35859" defTabSz="457200">
              <a:lnSpc>
                <a:spcPts val="3200"/>
              </a:lnSpc>
              <a:spcBef>
                <a:spcPts val="1000"/>
              </a:spcBef>
              <a:defRPr sz="3100" spc="0">
                <a:solidFill>
                  <a:srgbClr val="FFFFFF"/>
                </a:solidFill>
                <a:latin typeface="Arial"/>
                <a:ea typeface="Arial"/>
                <a:cs typeface="Arial"/>
                <a:sym typeface="Arial"/>
              </a:defRPr>
            </a:pPr>
            <a:r>
              <a:rPr dirty="0"/>
              <a:t>- very addictive</a:t>
            </a:r>
          </a:p>
          <a:p>
            <a:pPr marL="566738" lvl="1" indent="-338138" defTabSz="457200">
              <a:lnSpc>
                <a:spcPts val="3200"/>
              </a:lnSpc>
              <a:spcBef>
                <a:spcPts val="1000"/>
              </a:spcBef>
              <a:defRPr sz="3100" spc="0">
                <a:solidFill>
                  <a:srgbClr val="FFFFFF"/>
                </a:solidFill>
                <a:latin typeface="Arial"/>
                <a:ea typeface="Arial"/>
                <a:cs typeface="Arial"/>
                <a:sym typeface="Arial"/>
              </a:defRPr>
            </a:pPr>
            <a:r>
              <a:rPr dirty="0"/>
              <a:t>- withdrawal: nervousness, drowsy, insomnia, weight gain</a:t>
            </a:r>
          </a:p>
          <a:p>
            <a:pPr marL="566738" lvl="1" indent="-338138" defTabSz="457200">
              <a:lnSpc>
                <a:spcPts val="3200"/>
              </a:lnSpc>
              <a:spcBef>
                <a:spcPts val="1000"/>
              </a:spcBef>
              <a:defRPr sz="3100" spc="0">
                <a:solidFill>
                  <a:srgbClr val="FFFFFF"/>
                </a:solidFill>
                <a:latin typeface="Arial"/>
                <a:ea typeface="Arial"/>
                <a:cs typeface="Arial"/>
                <a:sym typeface="Arial"/>
              </a:defRPr>
            </a:pPr>
            <a:r>
              <a:rPr dirty="0"/>
              <a:t>- 10x more likely to die of lung cancer</a:t>
            </a:r>
          </a:p>
        </p:txBody>
      </p:sp>
      <p:pic>
        <p:nvPicPr>
          <p:cNvPr id="472" name="lungs.jpg"/>
          <p:cNvPicPr>
            <a:picLocks/>
          </p:cNvPicPr>
          <p:nvPr/>
        </p:nvPicPr>
        <p:blipFill>
          <a:blip r:embed="rId6" cstate="print">
            <a:extLst>
              <a:ext uri="{28A0092B-C50C-407E-A947-70E740481C1C}">
                <a14:useLocalDpi xmlns:a14="http://schemas.microsoft.com/office/drawing/2010/main"/>
              </a:ext>
            </a:extLst>
          </a:blip>
          <a:srcRect/>
          <a:stretch>
            <a:fillRect/>
          </a:stretch>
        </p:blipFill>
        <p:spPr>
          <a:xfrm>
            <a:off x="5875163" y="5013237"/>
            <a:ext cx="6981074" cy="4329821"/>
          </a:xfrm>
          <a:custGeom>
            <a:avLst/>
            <a:gdLst/>
            <a:ahLst/>
            <a:cxnLst>
              <a:cxn ang="0">
                <a:pos x="wd2" y="hd2"/>
              </a:cxn>
              <a:cxn ang="5400000">
                <a:pos x="wd2" y="hd2"/>
              </a:cxn>
              <a:cxn ang="10800000">
                <a:pos x="wd2" y="hd2"/>
              </a:cxn>
              <a:cxn ang="16200000">
                <a:pos x="wd2" y="hd2"/>
              </a:cxn>
            </a:cxnLst>
            <a:rect l="0" t="0" r="r" b="b"/>
            <a:pathLst>
              <a:path w="21595" h="21564" extrusionOk="0">
                <a:moveTo>
                  <a:pt x="6320" y="4"/>
                </a:moveTo>
                <a:cubicBezTo>
                  <a:pt x="6310" y="5"/>
                  <a:pt x="6298" y="4"/>
                  <a:pt x="6288" y="5"/>
                </a:cubicBezTo>
                <a:cubicBezTo>
                  <a:pt x="6230" y="18"/>
                  <a:pt x="6174" y="43"/>
                  <a:pt x="6124" y="83"/>
                </a:cubicBezTo>
                <a:cubicBezTo>
                  <a:pt x="5998" y="180"/>
                  <a:pt x="5806" y="570"/>
                  <a:pt x="5644" y="996"/>
                </a:cubicBezTo>
                <a:cubicBezTo>
                  <a:pt x="5566" y="1199"/>
                  <a:pt x="5499" y="1408"/>
                  <a:pt x="5446" y="1599"/>
                </a:cubicBezTo>
                <a:cubicBezTo>
                  <a:pt x="5438" y="1629"/>
                  <a:pt x="5430" y="1659"/>
                  <a:pt x="5423" y="1688"/>
                </a:cubicBezTo>
                <a:cubicBezTo>
                  <a:pt x="5414" y="1721"/>
                  <a:pt x="5408" y="1753"/>
                  <a:pt x="5400" y="1784"/>
                </a:cubicBezTo>
                <a:cubicBezTo>
                  <a:pt x="5387" y="1848"/>
                  <a:pt x="5375" y="1910"/>
                  <a:pt x="5370" y="1960"/>
                </a:cubicBezTo>
                <a:cubicBezTo>
                  <a:pt x="5366" y="1998"/>
                  <a:pt x="5360" y="2014"/>
                  <a:pt x="5356" y="2047"/>
                </a:cubicBezTo>
                <a:cubicBezTo>
                  <a:pt x="5354" y="2070"/>
                  <a:pt x="5348" y="2099"/>
                  <a:pt x="5348" y="2118"/>
                </a:cubicBezTo>
                <a:cubicBezTo>
                  <a:pt x="5347" y="2159"/>
                  <a:pt x="5338" y="2209"/>
                  <a:pt x="5324" y="2255"/>
                </a:cubicBezTo>
                <a:cubicBezTo>
                  <a:pt x="5323" y="2262"/>
                  <a:pt x="5321" y="2266"/>
                  <a:pt x="5319" y="2273"/>
                </a:cubicBezTo>
                <a:cubicBezTo>
                  <a:pt x="5339" y="2329"/>
                  <a:pt x="5346" y="2446"/>
                  <a:pt x="5346" y="2630"/>
                </a:cubicBezTo>
                <a:cubicBezTo>
                  <a:pt x="5346" y="2718"/>
                  <a:pt x="5345" y="2790"/>
                  <a:pt x="5339" y="2848"/>
                </a:cubicBezTo>
                <a:cubicBezTo>
                  <a:pt x="5339" y="2848"/>
                  <a:pt x="5339" y="2849"/>
                  <a:pt x="5339" y="2850"/>
                </a:cubicBezTo>
                <a:cubicBezTo>
                  <a:pt x="5344" y="3045"/>
                  <a:pt x="5344" y="3277"/>
                  <a:pt x="5342" y="3662"/>
                </a:cubicBezTo>
                <a:cubicBezTo>
                  <a:pt x="5337" y="4287"/>
                  <a:pt x="5349" y="4895"/>
                  <a:pt x="5366" y="5014"/>
                </a:cubicBezTo>
                <a:cubicBezTo>
                  <a:pt x="5368" y="5024"/>
                  <a:pt x="5366" y="5030"/>
                  <a:pt x="5367" y="5040"/>
                </a:cubicBezTo>
                <a:cubicBezTo>
                  <a:pt x="5382" y="5225"/>
                  <a:pt x="5399" y="5428"/>
                  <a:pt x="5410" y="5485"/>
                </a:cubicBezTo>
                <a:cubicBezTo>
                  <a:pt x="5425" y="5558"/>
                  <a:pt x="5409" y="5750"/>
                  <a:pt x="5372" y="5911"/>
                </a:cubicBezTo>
                <a:cubicBezTo>
                  <a:pt x="5307" y="6202"/>
                  <a:pt x="5180" y="6306"/>
                  <a:pt x="5141" y="6099"/>
                </a:cubicBezTo>
                <a:cubicBezTo>
                  <a:pt x="5125" y="6008"/>
                  <a:pt x="5148" y="5589"/>
                  <a:pt x="5182" y="5198"/>
                </a:cubicBezTo>
                <a:cubicBezTo>
                  <a:pt x="5172" y="4944"/>
                  <a:pt x="5164" y="4538"/>
                  <a:pt x="5164" y="3982"/>
                </a:cubicBezTo>
                <a:cubicBezTo>
                  <a:pt x="5164" y="3395"/>
                  <a:pt x="5167" y="3034"/>
                  <a:pt x="5178" y="2804"/>
                </a:cubicBezTo>
                <a:cubicBezTo>
                  <a:pt x="5155" y="2654"/>
                  <a:pt x="5166" y="2460"/>
                  <a:pt x="5205" y="2348"/>
                </a:cubicBezTo>
                <a:cubicBezTo>
                  <a:pt x="5183" y="2303"/>
                  <a:pt x="5159" y="2219"/>
                  <a:pt x="5124" y="2073"/>
                </a:cubicBezTo>
                <a:cubicBezTo>
                  <a:pt x="5123" y="2069"/>
                  <a:pt x="5120" y="2061"/>
                  <a:pt x="5119" y="2057"/>
                </a:cubicBezTo>
                <a:cubicBezTo>
                  <a:pt x="5025" y="1677"/>
                  <a:pt x="4572" y="551"/>
                  <a:pt x="4428" y="343"/>
                </a:cubicBezTo>
                <a:cubicBezTo>
                  <a:pt x="4390" y="289"/>
                  <a:pt x="4254" y="221"/>
                  <a:pt x="4125" y="191"/>
                </a:cubicBezTo>
                <a:cubicBezTo>
                  <a:pt x="4058" y="176"/>
                  <a:pt x="3989" y="176"/>
                  <a:pt x="3916" y="191"/>
                </a:cubicBezTo>
                <a:cubicBezTo>
                  <a:pt x="3916" y="191"/>
                  <a:pt x="3915" y="191"/>
                  <a:pt x="3915" y="191"/>
                </a:cubicBezTo>
                <a:cubicBezTo>
                  <a:pt x="3914" y="191"/>
                  <a:pt x="3913" y="191"/>
                  <a:pt x="3913" y="191"/>
                </a:cubicBezTo>
                <a:cubicBezTo>
                  <a:pt x="3773" y="222"/>
                  <a:pt x="3624" y="313"/>
                  <a:pt x="3472" y="454"/>
                </a:cubicBezTo>
                <a:cubicBezTo>
                  <a:pt x="3463" y="463"/>
                  <a:pt x="3456" y="469"/>
                  <a:pt x="3447" y="478"/>
                </a:cubicBezTo>
                <a:cubicBezTo>
                  <a:pt x="3408" y="516"/>
                  <a:pt x="3368" y="565"/>
                  <a:pt x="3328" y="610"/>
                </a:cubicBezTo>
                <a:cubicBezTo>
                  <a:pt x="3254" y="697"/>
                  <a:pt x="3176" y="800"/>
                  <a:pt x="3094" y="917"/>
                </a:cubicBezTo>
                <a:cubicBezTo>
                  <a:pt x="3057" y="969"/>
                  <a:pt x="3019" y="1023"/>
                  <a:pt x="2982" y="1079"/>
                </a:cubicBezTo>
                <a:cubicBezTo>
                  <a:pt x="2864" y="1257"/>
                  <a:pt x="2731" y="1484"/>
                  <a:pt x="2593" y="1723"/>
                </a:cubicBezTo>
                <a:cubicBezTo>
                  <a:pt x="1990" y="2818"/>
                  <a:pt x="1425" y="4276"/>
                  <a:pt x="1065" y="5694"/>
                </a:cubicBezTo>
                <a:cubicBezTo>
                  <a:pt x="1064" y="5701"/>
                  <a:pt x="1062" y="5707"/>
                  <a:pt x="1061" y="5714"/>
                </a:cubicBezTo>
                <a:cubicBezTo>
                  <a:pt x="993" y="5980"/>
                  <a:pt x="933" y="6244"/>
                  <a:pt x="881" y="6504"/>
                </a:cubicBezTo>
                <a:cubicBezTo>
                  <a:pt x="737" y="7232"/>
                  <a:pt x="675" y="7571"/>
                  <a:pt x="638" y="7870"/>
                </a:cubicBezTo>
                <a:cubicBezTo>
                  <a:pt x="613" y="8133"/>
                  <a:pt x="588" y="8477"/>
                  <a:pt x="560" y="8930"/>
                </a:cubicBezTo>
                <a:cubicBezTo>
                  <a:pt x="546" y="9163"/>
                  <a:pt x="532" y="9393"/>
                  <a:pt x="520" y="9578"/>
                </a:cubicBezTo>
                <a:cubicBezTo>
                  <a:pt x="500" y="9907"/>
                  <a:pt x="421" y="10564"/>
                  <a:pt x="344" y="11039"/>
                </a:cubicBezTo>
                <a:cubicBezTo>
                  <a:pt x="93" y="12572"/>
                  <a:pt x="-4" y="14068"/>
                  <a:pt x="0" y="16364"/>
                </a:cubicBezTo>
                <a:cubicBezTo>
                  <a:pt x="4" y="19103"/>
                  <a:pt x="4" y="19096"/>
                  <a:pt x="141" y="19368"/>
                </a:cubicBezTo>
                <a:cubicBezTo>
                  <a:pt x="164" y="19414"/>
                  <a:pt x="180" y="19465"/>
                  <a:pt x="195" y="19514"/>
                </a:cubicBezTo>
                <a:cubicBezTo>
                  <a:pt x="213" y="19555"/>
                  <a:pt x="226" y="19601"/>
                  <a:pt x="223" y="19658"/>
                </a:cubicBezTo>
                <a:cubicBezTo>
                  <a:pt x="225" y="19680"/>
                  <a:pt x="234" y="19709"/>
                  <a:pt x="231" y="19724"/>
                </a:cubicBezTo>
                <a:cubicBezTo>
                  <a:pt x="216" y="19792"/>
                  <a:pt x="241" y="19911"/>
                  <a:pt x="286" y="19987"/>
                </a:cubicBezTo>
                <a:cubicBezTo>
                  <a:pt x="312" y="20031"/>
                  <a:pt x="328" y="20041"/>
                  <a:pt x="344" y="20054"/>
                </a:cubicBezTo>
                <a:cubicBezTo>
                  <a:pt x="373" y="20058"/>
                  <a:pt x="402" y="20046"/>
                  <a:pt x="426" y="19996"/>
                </a:cubicBezTo>
                <a:cubicBezTo>
                  <a:pt x="427" y="19994"/>
                  <a:pt x="428" y="19993"/>
                  <a:pt x="430" y="19991"/>
                </a:cubicBezTo>
                <a:cubicBezTo>
                  <a:pt x="441" y="19964"/>
                  <a:pt x="450" y="19944"/>
                  <a:pt x="460" y="19931"/>
                </a:cubicBezTo>
                <a:cubicBezTo>
                  <a:pt x="461" y="19931"/>
                  <a:pt x="461" y="19932"/>
                  <a:pt x="461" y="19931"/>
                </a:cubicBezTo>
                <a:cubicBezTo>
                  <a:pt x="492" y="19890"/>
                  <a:pt x="518" y="19911"/>
                  <a:pt x="582" y="19994"/>
                </a:cubicBezTo>
                <a:cubicBezTo>
                  <a:pt x="635" y="20064"/>
                  <a:pt x="713" y="20119"/>
                  <a:pt x="755" y="20119"/>
                </a:cubicBezTo>
                <a:cubicBezTo>
                  <a:pt x="797" y="20119"/>
                  <a:pt x="856" y="20177"/>
                  <a:pt x="887" y="20247"/>
                </a:cubicBezTo>
                <a:cubicBezTo>
                  <a:pt x="920" y="20321"/>
                  <a:pt x="1021" y="20376"/>
                  <a:pt x="1122" y="20376"/>
                </a:cubicBezTo>
                <a:cubicBezTo>
                  <a:pt x="1219" y="20376"/>
                  <a:pt x="1381" y="20456"/>
                  <a:pt x="1482" y="20554"/>
                </a:cubicBezTo>
                <a:cubicBezTo>
                  <a:pt x="1583" y="20652"/>
                  <a:pt x="1689" y="20706"/>
                  <a:pt x="1716" y="20674"/>
                </a:cubicBezTo>
                <a:cubicBezTo>
                  <a:pt x="1744" y="20643"/>
                  <a:pt x="1839" y="20680"/>
                  <a:pt x="1926" y="20757"/>
                </a:cubicBezTo>
                <a:cubicBezTo>
                  <a:pt x="2014" y="20835"/>
                  <a:pt x="2107" y="20871"/>
                  <a:pt x="2134" y="20840"/>
                </a:cubicBezTo>
                <a:cubicBezTo>
                  <a:pt x="2160" y="20810"/>
                  <a:pt x="2228" y="20867"/>
                  <a:pt x="2286" y="20967"/>
                </a:cubicBezTo>
                <a:cubicBezTo>
                  <a:pt x="2438" y="21233"/>
                  <a:pt x="3238" y="21415"/>
                  <a:pt x="3558" y="21303"/>
                </a:cubicBezTo>
                <a:cubicBezTo>
                  <a:pt x="3563" y="21301"/>
                  <a:pt x="3570" y="21299"/>
                  <a:pt x="3575" y="21297"/>
                </a:cubicBezTo>
                <a:cubicBezTo>
                  <a:pt x="3621" y="21275"/>
                  <a:pt x="3658" y="21246"/>
                  <a:pt x="3682" y="21210"/>
                </a:cubicBezTo>
                <a:cubicBezTo>
                  <a:pt x="3700" y="21183"/>
                  <a:pt x="3748" y="21168"/>
                  <a:pt x="3807" y="21163"/>
                </a:cubicBezTo>
                <a:cubicBezTo>
                  <a:pt x="3858" y="21153"/>
                  <a:pt x="3917" y="21148"/>
                  <a:pt x="3979" y="21155"/>
                </a:cubicBezTo>
                <a:cubicBezTo>
                  <a:pt x="4128" y="21171"/>
                  <a:pt x="4307" y="21107"/>
                  <a:pt x="4470" y="21001"/>
                </a:cubicBezTo>
                <a:cubicBezTo>
                  <a:pt x="4515" y="20967"/>
                  <a:pt x="4551" y="20935"/>
                  <a:pt x="4589" y="20902"/>
                </a:cubicBezTo>
                <a:cubicBezTo>
                  <a:pt x="4617" y="20878"/>
                  <a:pt x="4648" y="20857"/>
                  <a:pt x="4674" y="20831"/>
                </a:cubicBezTo>
                <a:cubicBezTo>
                  <a:pt x="4675" y="20829"/>
                  <a:pt x="4675" y="20828"/>
                  <a:pt x="4676" y="20827"/>
                </a:cubicBezTo>
                <a:cubicBezTo>
                  <a:pt x="4702" y="20801"/>
                  <a:pt x="4721" y="20771"/>
                  <a:pt x="4744" y="20744"/>
                </a:cubicBezTo>
                <a:cubicBezTo>
                  <a:pt x="4789" y="20686"/>
                  <a:pt x="4836" y="20630"/>
                  <a:pt x="4865" y="20568"/>
                </a:cubicBezTo>
                <a:cubicBezTo>
                  <a:pt x="5074" y="20124"/>
                  <a:pt x="5208" y="19531"/>
                  <a:pt x="5238" y="18913"/>
                </a:cubicBezTo>
                <a:cubicBezTo>
                  <a:pt x="5255" y="18588"/>
                  <a:pt x="5285" y="18304"/>
                  <a:pt x="5305" y="18281"/>
                </a:cubicBezTo>
                <a:cubicBezTo>
                  <a:pt x="5381" y="18193"/>
                  <a:pt x="5411" y="18481"/>
                  <a:pt x="5400" y="19200"/>
                </a:cubicBezTo>
                <a:cubicBezTo>
                  <a:pt x="5394" y="19659"/>
                  <a:pt x="5407" y="19923"/>
                  <a:pt x="5442" y="20107"/>
                </a:cubicBezTo>
                <a:cubicBezTo>
                  <a:pt x="5479" y="20257"/>
                  <a:pt x="5520" y="20365"/>
                  <a:pt x="5554" y="20421"/>
                </a:cubicBezTo>
                <a:cubicBezTo>
                  <a:pt x="5585" y="20454"/>
                  <a:pt x="5630" y="20475"/>
                  <a:pt x="5710" y="20485"/>
                </a:cubicBezTo>
                <a:cubicBezTo>
                  <a:pt x="5757" y="20489"/>
                  <a:pt x="5816" y="20493"/>
                  <a:pt x="5894" y="20498"/>
                </a:cubicBezTo>
                <a:cubicBezTo>
                  <a:pt x="5935" y="20501"/>
                  <a:pt x="5961" y="20502"/>
                  <a:pt x="6013" y="20504"/>
                </a:cubicBezTo>
                <a:cubicBezTo>
                  <a:pt x="6215" y="20514"/>
                  <a:pt x="6693" y="20571"/>
                  <a:pt x="7074" y="20633"/>
                </a:cubicBezTo>
                <a:cubicBezTo>
                  <a:pt x="7339" y="20676"/>
                  <a:pt x="7515" y="20698"/>
                  <a:pt x="7651" y="20700"/>
                </a:cubicBezTo>
                <a:cubicBezTo>
                  <a:pt x="7702" y="20700"/>
                  <a:pt x="7754" y="20698"/>
                  <a:pt x="7798" y="20692"/>
                </a:cubicBezTo>
                <a:cubicBezTo>
                  <a:pt x="7852" y="20685"/>
                  <a:pt x="7899" y="20672"/>
                  <a:pt x="7946" y="20657"/>
                </a:cubicBezTo>
                <a:cubicBezTo>
                  <a:pt x="7949" y="20655"/>
                  <a:pt x="7952" y="20656"/>
                  <a:pt x="7955" y="20655"/>
                </a:cubicBezTo>
                <a:cubicBezTo>
                  <a:pt x="7966" y="20650"/>
                  <a:pt x="7978" y="20648"/>
                  <a:pt x="7988" y="20643"/>
                </a:cubicBezTo>
                <a:cubicBezTo>
                  <a:pt x="8210" y="20539"/>
                  <a:pt x="8212" y="20540"/>
                  <a:pt x="8376" y="20833"/>
                </a:cubicBezTo>
                <a:cubicBezTo>
                  <a:pt x="8378" y="20836"/>
                  <a:pt x="8379" y="20837"/>
                  <a:pt x="8381" y="20840"/>
                </a:cubicBezTo>
                <a:cubicBezTo>
                  <a:pt x="8615" y="21254"/>
                  <a:pt x="8801" y="21400"/>
                  <a:pt x="9089" y="21400"/>
                </a:cubicBezTo>
                <a:cubicBezTo>
                  <a:pt x="9227" y="21400"/>
                  <a:pt x="9354" y="21438"/>
                  <a:pt x="9370" y="21485"/>
                </a:cubicBezTo>
                <a:cubicBezTo>
                  <a:pt x="9373" y="21496"/>
                  <a:pt x="9380" y="21503"/>
                  <a:pt x="9384" y="21512"/>
                </a:cubicBezTo>
                <a:cubicBezTo>
                  <a:pt x="9442" y="21564"/>
                  <a:pt x="9500" y="21581"/>
                  <a:pt x="9564" y="21544"/>
                </a:cubicBezTo>
                <a:cubicBezTo>
                  <a:pt x="9648" y="21485"/>
                  <a:pt x="9749" y="21357"/>
                  <a:pt x="9855" y="21165"/>
                </a:cubicBezTo>
                <a:lnTo>
                  <a:pt x="10079" y="20757"/>
                </a:lnTo>
                <a:lnTo>
                  <a:pt x="10085" y="18241"/>
                </a:lnTo>
                <a:cubicBezTo>
                  <a:pt x="10090" y="16303"/>
                  <a:pt x="10044" y="14714"/>
                  <a:pt x="9947" y="13456"/>
                </a:cubicBezTo>
                <a:cubicBezTo>
                  <a:pt x="9914" y="13037"/>
                  <a:pt x="9876" y="12656"/>
                  <a:pt x="9833" y="12310"/>
                </a:cubicBezTo>
                <a:cubicBezTo>
                  <a:pt x="9797" y="12028"/>
                  <a:pt x="9757" y="11471"/>
                  <a:pt x="9744" y="11072"/>
                </a:cubicBezTo>
                <a:cubicBezTo>
                  <a:pt x="9726" y="10528"/>
                  <a:pt x="9677" y="9716"/>
                  <a:pt x="9618" y="8947"/>
                </a:cubicBezTo>
                <a:cubicBezTo>
                  <a:pt x="9617" y="8940"/>
                  <a:pt x="9616" y="8932"/>
                  <a:pt x="9615" y="8924"/>
                </a:cubicBezTo>
                <a:cubicBezTo>
                  <a:pt x="9614" y="8911"/>
                  <a:pt x="9613" y="8901"/>
                  <a:pt x="9612" y="8888"/>
                </a:cubicBezTo>
                <a:cubicBezTo>
                  <a:pt x="9595" y="8681"/>
                  <a:pt x="9578" y="8500"/>
                  <a:pt x="9561" y="8307"/>
                </a:cubicBezTo>
                <a:cubicBezTo>
                  <a:pt x="9481" y="7493"/>
                  <a:pt x="9379" y="6689"/>
                  <a:pt x="9253" y="5904"/>
                </a:cubicBezTo>
                <a:cubicBezTo>
                  <a:pt x="9251" y="5893"/>
                  <a:pt x="9250" y="5874"/>
                  <a:pt x="9248" y="5864"/>
                </a:cubicBezTo>
                <a:cubicBezTo>
                  <a:pt x="9248" y="5863"/>
                  <a:pt x="9247" y="5859"/>
                  <a:pt x="9247" y="5858"/>
                </a:cubicBezTo>
                <a:cubicBezTo>
                  <a:pt x="9148" y="5254"/>
                  <a:pt x="8513" y="3068"/>
                  <a:pt x="8277" y="2520"/>
                </a:cubicBezTo>
                <a:cubicBezTo>
                  <a:pt x="8277" y="2519"/>
                  <a:pt x="8275" y="2517"/>
                  <a:pt x="8275" y="2516"/>
                </a:cubicBezTo>
                <a:cubicBezTo>
                  <a:pt x="8268" y="2502"/>
                  <a:pt x="8253" y="2476"/>
                  <a:pt x="8246" y="2460"/>
                </a:cubicBezTo>
                <a:cubicBezTo>
                  <a:pt x="8185" y="2326"/>
                  <a:pt x="8102" y="2159"/>
                  <a:pt x="7992" y="1960"/>
                </a:cubicBezTo>
                <a:cubicBezTo>
                  <a:pt x="7870" y="1740"/>
                  <a:pt x="7728" y="1496"/>
                  <a:pt x="7586" y="1263"/>
                </a:cubicBezTo>
                <a:cubicBezTo>
                  <a:pt x="7584" y="1260"/>
                  <a:pt x="7581" y="1258"/>
                  <a:pt x="7580" y="1255"/>
                </a:cubicBezTo>
                <a:cubicBezTo>
                  <a:pt x="7568" y="1236"/>
                  <a:pt x="7559" y="1222"/>
                  <a:pt x="7548" y="1203"/>
                </a:cubicBezTo>
                <a:cubicBezTo>
                  <a:pt x="7278" y="765"/>
                  <a:pt x="7013" y="370"/>
                  <a:pt x="6901" y="264"/>
                </a:cubicBezTo>
                <a:cubicBezTo>
                  <a:pt x="6690" y="66"/>
                  <a:pt x="6493" y="-19"/>
                  <a:pt x="6320" y="4"/>
                </a:cubicBezTo>
                <a:close/>
                <a:moveTo>
                  <a:pt x="14150" y="172"/>
                </a:moveTo>
                <a:cubicBezTo>
                  <a:pt x="14130" y="172"/>
                  <a:pt x="14111" y="179"/>
                  <a:pt x="14091" y="195"/>
                </a:cubicBezTo>
                <a:cubicBezTo>
                  <a:pt x="14052" y="227"/>
                  <a:pt x="14009" y="294"/>
                  <a:pt x="13950" y="403"/>
                </a:cubicBezTo>
                <a:cubicBezTo>
                  <a:pt x="13933" y="435"/>
                  <a:pt x="13922" y="441"/>
                  <a:pt x="13907" y="466"/>
                </a:cubicBezTo>
                <a:cubicBezTo>
                  <a:pt x="13886" y="504"/>
                  <a:pt x="13864" y="534"/>
                  <a:pt x="13843" y="559"/>
                </a:cubicBezTo>
                <a:cubicBezTo>
                  <a:pt x="13812" y="595"/>
                  <a:pt x="13780" y="630"/>
                  <a:pt x="13751" y="634"/>
                </a:cubicBezTo>
                <a:cubicBezTo>
                  <a:pt x="13718" y="649"/>
                  <a:pt x="13683" y="658"/>
                  <a:pt x="13638" y="658"/>
                </a:cubicBezTo>
                <a:cubicBezTo>
                  <a:pt x="13578" y="658"/>
                  <a:pt x="13507" y="693"/>
                  <a:pt x="13425" y="757"/>
                </a:cubicBezTo>
                <a:cubicBezTo>
                  <a:pt x="13388" y="788"/>
                  <a:pt x="13353" y="817"/>
                  <a:pt x="13312" y="859"/>
                </a:cubicBezTo>
                <a:cubicBezTo>
                  <a:pt x="13291" y="881"/>
                  <a:pt x="13272" y="897"/>
                  <a:pt x="13249" y="923"/>
                </a:cubicBezTo>
                <a:cubicBezTo>
                  <a:pt x="13173" y="1008"/>
                  <a:pt x="13088" y="1118"/>
                  <a:pt x="13001" y="1235"/>
                </a:cubicBezTo>
                <a:cubicBezTo>
                  <a:pt x="12935" y="1324"/>
                  <a:pt x="12853" y="1446"/>
                  <a:pt x="12777" y="1559"/>
                </a:cubicBezTo>
                <a:cubicBezTo>
                  <a:pt x="12710" y="1659"/>
                  <a:pt x="12647" y="1749"/>
                  <a:pt x="12578" y="1861"/>
                </a:cubicBezTo>
                <a:cubicBezTo>
                  <a:pt x="12474" y="2031"/>
                  <a:pt x="12374" y="2184"/>
                  <a:pt x="12284" y="2322"/>
                </a:cubicBezTo>
                <a:cubicBezTo>
                  <a:pt x="12170" y="2506"/>
                  <a:pt x="12071" y="2662"/>
                  <a:pt x="11938" y="2883"/>
                </a:cubicBezTo>
                <a:cubicBezTo>
                  <a:pt x="11884" y="2974"/>
                  <a:pt x="11745" y="3484"/>
                  <a:pt x="11630" y="4016"/>
                </a:cubicBezTo>
                <a:cubicBezTo>
                  <a:pt x="11431" y="4937"/>
                  <a:pt x="11299" y="6169"/>
                  <a:pt x="11233" y="7552"/>
                </a:cubicBezTo>
                <a:cubicBezTo>
                  <a:pt x="11233" y="7555"/>
                  <a:pt x="11233" y="7559"/>
                  <a:pt x="11233" y="7562"/>
                </a:cubicBezTo>
                <a:cubicBezTo>
                  <a:pt x="11214" y="8051"/>
                  <a:pt x="11200" y="8589"/>
                  <a:pt x="11192" y="9193"/>
                </a:cubicBezTo>
                <a:cubicBezTo>
                  <a:pt x="11189" y="9342"/>
                  <a:pt x="11186" y="9442"/>
                  <a:pt x="11183" y="9584"/>
                </a:cubicBezTo>
                <a:cubicBezTo>
                  <a:pt x="11180" y="10322"/>
                  <a:pt x="11163" y="11002"/>
                  <a:pt x="11139" y="11120"/>
                </a:cubicBezTo>
                <a:cubicBezTo>
                  <a:pt x="11132" y="11153"/>
                  <a:pt x="11128" y="11251"/>
                  <a:pt x="11127" y="11373"/>
                </a:cubicBezTo>
                <a:cubicBezTo>
                  <a:pt x="11125" y="11386"/>
                  <a:pt x="11126" y="11430"/>
                  <a:pt x="11125" y="11452"/>
                </a:cubicBezTo>
                <a:cubicBezTo>
                  <a:pt x="11125" y="11593"/>
                  <a:pt x="11127" y="11762"/>
                  <a:pt x="11131" y="11970"/>
                </a:cubicBezTo>
                <a:cubicBezTo>
                  <a:pt x="11137" y="12261"/>
                  <a:pt x="11153" y="12663"/>
                  <a:pt x="11166" y="13039"/>
                </a:cubicBezTo>
                <a:cubicBezTo>
                  <a:pt x="11186" y="13587"/>
                  <a:pt x="11214" y="14226"/>
                  <a:pt x="11246" y="14893"/>
                </a:cubicBezTo>
                <a:cubicBezTo>
                  <a:pt x="11287" y="15704"/>
                  <a:pt x="11331" y="16460"/>
                  <a:pt x="11372" y="16875"/>
                </a:cubicBezTo>
                <a:cubicBezTo>
                  <a:pt x="11400" y="17158"/>
                  <a:pt x="11406" y="17314"/>
                  <a:pt x="11422" y="17538"/>
                </a:cubicBezTo>
                <a:cubicBezTo>
                  <a:pt x="11465" y="18003"/>
                  <a:pt x="11511" y="18471"/>
                  <a:pt x="11557" y="18840"/>
                </a:cubicBezTo>
                <a:cubicBezTo>
                  <a:pt x="11608" y="19239"/>
                  <a:pt x="11663" y="19789"/>
                  <a:pt x="11678" y="20064"/>
                </a:cubicBezTo>
                <a:cubicBezTo>
                  <a:pt x="11705" y="20551"/>
                  <a:pt x="11710" y="20568"/>
                  <a:pt x="11894" y="20714"/>
                </a:cubicBezTo>
                <a:cubicBezTo>
                  <a:pt x="11977" y="20780"/>
                  <a:pt x="12046" y="20825"/>
                  <a:pt x="12117" y="20874"/>
                </a:cubicBezTo>
                <a:lnTo>
                  <a:pt x="12146" y="20894"/>
                </a:lnTo>
                <a:cubicBezTo>
                  <a:pt x="12203" y="20932"/>
                  <a:pt x="12241" y="20954"/>
                  <a:pt x="12287" y="20983"/>
                </a:cubicBezTo>
                <a:cubicBezTo>
                  <a:pt x="12564" y="21138"/>
                  <a:pt x="12815" y="21181"/>
                  <a:pt x="13277" y="21174"/>
                </a:cubicBezTo>
                <a:cubicBezTo>
                  <a:pt x="14390" y="21159"/>
                  <a:pt x="15041" y="21020"/>
                  <a:pt x="15265" y="20753"/>
                </a:cubicBezTo>
                <a:cubicBezTo>
                  <a:pt x="15321" y="20687"/>
                  <a:pt x="15404" y="20633"/>
                  <a:pt x="15452" y="20633"/>
                </a:cubicBezTo>
                <a:cubicBezTo>
                  <a:pt x="15588" y="20633"/>
                  <a:pt x="15916" y="20146"/>
                  <a:pt x="15950" y="19892"/>
                </a:cubicBezTo>
                <a:cubicBezTo>
                  <a:pt x="15967" y="19766"/>
                  <a:pt x="16091" y="19439"/>
                  <a:pt x="16228" y="19164"/>
                </a:cubicBezTo>
                <a:cubicBezTo>
                  <a:pt x="16234" y="19150"/>
                  <a:pt x="16240" y="19137"/>
                  <a:pt x="16247" y="19123"/>
                </a:cubicBezTo>
                <a:cubicBezTo>
                  <a:pt x="16313" y="18989"/>
                  <a:pt x="16368" y="18862"/>
                  <a:pt x="16415" y="18749"/>
                </a:cubicBezTo>
                <a:cubicBezTo>
                  <a:pt x="16417" y="18747"/>
                  <a:pt x="16417" y="18746"/>
                  <a:pt x="16418" y="18743"/>
                </a:cubicBezTo>
                <a:cubicBezTo>
                  <a:pt x="16469" y="18618"/>
                  <a:pt x="16507" y="18510"/>
                  <a:pt x="16519" y="18453"/>
                </a:cubicBezTo>
                <a:cubicBezTo>
                  <a:pt x="16519" y="18373"/>
                  <a:pt x="16534" y="18336"/>
                  <a:pt x="16557" y="18316"/>
                </a:cubicBezTo>
                <a:cubicBezTo>
                  <a:pt x="16601" y="18203"/>
                  <a:pt x="16658" y="18259"/>
                  <a:pt x="16812" y="18512"/>
                </a:cubicBezTo>
                <a:cubicBezTo>
                  <a:pt x="16838" y="18554"/>
                  <a:pt x="16874" y="18605"/>
                  <a:pt x="16907" y="18652"/>
                </a:cubicBezTo>
                <a:cubicBezTo>
                  <a:pt x="16996" y="18775"/>
                  <a:pt x="17083" y="18888"/>
                  <a:pt x="17150" y="18963"/>
                </a:cubicBezTo>
                <a:cubicBezTo>
                  <a:pt x="17164" y="18979"/>
                  <a:pt x="17190" y="19017"/>
                  <a:pt x="17201" y="19028"/>
                </a:cubicBezTo>
                <a:cubicBezTo>
                  <a:pt x="17301" y="19129"/>
                  <a:pt x="17346" y="19237"/>
                  <a:pt x="17346" y="19380"/>
                </a:cubicBezTo>
                <a:cubicBezTo>
                  <a:pt x="17346" y="19433"/>
                  <a:pt x="17364" y="19513"/>
                  <a:pt x="17389" y="19599"/>
                </a:cubicBezTo>
                <a:cubicBezTo>
                  <a:pt x="17393" y="19611"/>
                  <a:pt x="17392" y="19618"/>
                  <a:pt x="17396" y="19631"/>
                </a:cubicBezTo>
                <a:cubicBezTo>
                  <a:pt x="17404" y="19654"/>
                  <a:pt x="17415" y="19676"/>
                  <a:pt x="17423" y="19700"/>
                </a:cubicBezTo>
                <a:cubicBezTo>
                  <a:pt x="17451" y="19779"/>
                  <a:pt x="17480" y="19859"/>
                  <a:pt x="17518" y="19937"/>
                </a:cubicBezTo>
                <a:cubicBezTo>
                  <a:pt x="17552" y="20007"/>
                  <a:pt x="17584" y="20065"/>
                  <a:pt x="17615" y="20115"/>
                </a:cubicBezTo>
                <a:cubicBezTo>
                  <a:pt x="17616" y="20116"/>
                  <a:pt x="17615" y="20118"/>
                  <a:pt x="17616" y="20119"/>
                </a:cubicBezTo>
                <a:cubicBezTo>
                  <a:pt x="17647" y="20167"/>
                  <a:pt x="17678" y="20208"/>
                  <a:pt x="17711" y="20244"/>
                </a:cubicBezTo>
                <a:cubicBezTo>
                  <a:pt x="17711" y="20244"/>
                  <a:pt x="17711" y="20245"/>
                  <a:pt x="17712" y="20245"/>
                </a:cubicBezTo>
                <a:cubicBezTo>
                  <a:pt x="17745" y="20281"/>
                  <a:pt x="17782" y="20311"/>
                  <a:pt x="17822" y="20338"/>
                </a:cubicBezTo>
                <a:cubicBezTo>
                  <a:pt x="17864" y="20366"/>
                  <a:pt x="17910" y="20392"/>
                  <a:pt x="17965" y="20417"/>
                </a:cubicBezTo>
                <a:cubicBezTo>
                  <a:pt x="18059" y="20461"/>
                  <a:pt x="18138" y="20494"/>
                  <a:pt x="18209" y="20514"/>
                </a:cubicBezTo>
                <a:cubicBezTo>
                  <a:pt x="18351" y="20554"/>
                  <a:pt x="18453" y="20544"/>
                  <a:pt x="18538" y="20485"/>
                </a:cubicBezTo>
                <a:cubicBezTo>
                  <a:pt x="18581" y="20455"/>
                  <a:pt x="18619" y="20413"/>
                  <a:pt x="18657" y="20358"/>
                </a:cubicBezTo>
                <a:lnTo>
                  <a:pt x="18786" y="20170"/>
                </a:lnTo>
                <a:lnTo>
                  <a:pt x="18855" y="20364"/>
                </a:lnTo>
                <a:cubicBezTo>
                  <a:pt x="18893" y="20470"/>
                  <a:pt x="19017" y="20677"/>
                  <a:pt x="19131" y="20823"/>
                </a:cubicBezTo>
                <a:cubicBezTo>
                  <a:pt x="19201" y="20911"/>
                  <a:pt x="19256" y="20969"/>
                  <a:pt x="19310" y="21008"/>
                </a:cubicBezTo>
                <a:cubicBezTo>
                  <a:pt x="19320" y="21016"/>
                  <a:pt x="19331" y="21026"/>
                  <a:pt x="19341" y="21032"/>
                </a:cubicBezTo>
                <a:cubicBezTo>
                  <a:pt x="19373" y="21051"/>
                  <a:pt x="19404" y="21063"/>
                  <a:pt x="19438" y="21070"/>
                </a:cubicBezTo>
                <a:cubicBezTo>
                  <a:pt x="19466" y="21076"/>
                  <a:pt x="19498" y="21076"/>
                  <a:pt x="19531" y="21076"/>
                </a:cubicBezTo>
                <a:cubicBezTo>
                  <a:pt x="19539" y="21076"/>
                  <a:pt x="19544" y="21078"/>
                  <a:pt x="19552" y="21078"/>
                </a:cubicBezTo>
                <a:cubicBezTo>
                  <a:pt x="19555" y="21078"/>
                  <a:pt x="19558" y="21078"/>
                  <a:pt x="19561" y="21078"/>
                </a:cubicBezTo>
                <a:cubicBezTo>
                  <a:pt x="19683" y="21072"/>
                  <a:pt x="19860" y="21121"/>
                  <a:pt x="19955" y="21186"/>
                </a:cubicBezTo>
                <a:cubicBezTo>
                  <a:pt x="20084" y="21275"/>
                  <a:pt x="20270" y="21279"/>
                  <a:pt x="20439" y="21220"/>
                </a:cubicBezTo>
                <a:cubicBezTo>
                  <a:pt x="20462" y="21211"/>
                  <a:pt x="20485" y="21208"/>
                  <a:pt x="20507" y="21196"/>
                </a:cubicBezTo>
                <a:cubicBezTo>
                  <a:pt x="20568" y="21164"/>
                  <a:pt x="20626" y="21122"/>
                  <a:pt x="20676" y="21070"/>
                </a:cubicBezTo>
                <a:cubicBezTo>
                  <a:pt x="20700" y="21044"/>
                  <a:pt x="20721" y="21016"/>
                  <a:pt x="20739" y="20985"/>
                </a:cubicBezTo>
                <a:cubicBezTo>
                  <a:pt x="20746" y="20971"/>
                  <a:pt x="20754" y="20958"/>
                  <a:pt x="20760" y="20943"/>
                </a:cubicBezTo>
                <a:cubicBezTo>
                  <a:pt x="20765" y="20934"/>
                  <a:pt x="20769" y="20925"/>
                  <a:pt x="20773" y="20916"/>
                </a:cubicBezTo>
                <a:cubicBezTo>
                  <a:pt x="20773" y="20915"/>
                  <a:pt x="20773" y="20913"/>
                  <a:pt x="20774" y="20912"/>
                </a:cubicBezTo>
                <a:cubicBezTo>
                  <a:pt x="20802" y="20834"/>
                  <a:pt x="20824" y="20737"/>
                  <a:pt x="20841" y="20611"/>
                </a:cubicBezTo>
                <a:cubicBezTo>
                  <a:pt x="20922" y="20034"/>
                  <a:pt x="20980" y="19779"/>
                  <a:pt x="21091" y="19558"/>
                </a:cubicBezTo>
                <a:cubicBezTo>
                  <a:pt x="21120" y="19493"/>
                  <a:pt x="21155" y="19436"/>
                  <a:pt x="21191" y="19380"/>
                </a:cubicBezTo>
                <a:cubicBezTo>
                  <a:pt x="21203" y="19362"/>
                  <a:pt x="21211" y="19341"/>
                  <a:pt x="21223" y="19324"/>
                </a:cubicBezTo>
                <a:cubicBezTo>
                  <a:pt x="21262" y="19269"/>
                  <a:pt x="21294" y="19199"/>
                  <a:pt x="21328" y="19129"/>
                </a:cubicBezTo>
                <a:cubicBezTo>
                  <a:pt x="21354" y="19071"/>
                  <a:pt x="21379" y="19011"/>
                  <a:pt x="21401" y="18949"/>
                </a:cubicBezTo>
                <a:cubicBezTo>
                  <a:pt x="21419" y="18898"/>
                  <a:pt x="21437" y="18846"/>
                  <a:pt x="21453" y="18789"/>
                </a:cubicBezTo>
                <a:cubicBezTo>
                  <a:pt x="21469" y="18729"/>
                  <a:pt x="21485" y="18668"/>
                  <a:pt x="21498" y="18603"/>
                </a:cubicBezTo>
                <a:cubicBezTo>
                  <a:pt x="21499" y="18600"/>
                  <a:pt x="21500" y="18596"/>
                  <a:pt x="21501" y="18593"/>
                </a:cubicBezTo>
                <a:cubicBezTo>
                  <a:pt x="21501" y="18589"/>
                  <a:pt x="21502" y="18585"/>
                  <a:pt x="21503" y="18581"/>
                </a:cubicBezTo>
                <a:cubicBezTo>
                  <a:pt x="21566" y="18265"/>
                  <a:pt x="21594" y="17881"/>
                  <a:pt x="21595" y="17387"/>
                </a:cubicBezTo>
                <a:cubicBezTo>
                  <a:pt x="21596" y="16953"/>
                  <a:pt x="21570" y="16238"/>
                  <a:pt x="21536" y="15767"/>
                </a:cubicBezTo>
                <a:cubicBezTo>
                  <a:pt x="21523" y="15602"/>
                  <a:pt x="21510" y="15436"/>
                  <a:pt x="21494" y="15296"/>
                </a:cubicBezTo>
                <a:cubicBezTo>
                  <a:pt x="21490" y="15258"/>
                  <a:pt x="21488" y="14979"/>
                  <a:pt x="21485" y="14796"/>
                </a:cubicBezTo>
                <a:cubicBezTo>
                  <a:pt x="21471" y="14692"/>
                  <a:pt x="21463" y="14590"/>
                  <a:pt x="21470" y="14529"/>
                </a:cubicBezTo>
                <a:cubicBezTo>
                  <a:pt x="21474" y="14495"/>
                  <a:pt x="21474" y="14257"/>
                  <a:pt x="21477" y="14136"/>
                </a:cubicBezTo>
                <a:cubicBezTo>
                  <a:pt x="21475" y="13665"/>
                  <a:pt x="21474" y="13126"/>
                  <a:pt x="21477" y="12523"/>
                </a:cubicBezTo>
                <a:cubicBezTo>
                  <a:pt x="21479" y="12165"/>
                  <a:pt x="21475" y="11920"/>
                  <a:pt x="21475" y="11618"/>
                </a:cubicBezTo>
                <a:cubicBezTo>
                  <a:pt x="21474" y="11230"/>
                  <a:pt x="21474" y="10818"/>
                  <a:pt x="21467" y="10493"/>
                </a:cubicBezTo>
                <a:cubicBezTo>
                  <a:pt x="21461" y="10086"/>
                  <a:pt x="21451" y="9721"/>
                  <a:pt x="21434" y="9400"/>
                </a:cubicBezTo>
                <a:cubicBezTo>
                  <a:pt x="21421" y="9150"/>
                  <a:pt x="21403" y="8912"/>
                  <a:pt x="21383" y="8683"/>
                </a:cubicBezTo>
                <a:cubicBezTo>
                  <a:pt x="21383" y="8681"/>
                  <a:pt x="21383" y="8679"/>
                  <a:pt x="21383" y="8677"/>
                </a:cubicBezTo>
                <a:cubicBezTo>
                  <a:pt x="21381" y="8657"/>
                  <a:pt x="21379" y="8637"/>
                  <a:pt x="21377" y="8617"/>
                </a:cubicBezTo>
                <a:cubicBezTo>
                  <a:pt x="21363" y="8473"/>
                  <a:pt x="21346" y="8332"/>
                  <a:pt x="21329" y="8190"/>
                </a:cubicBezTo>
                <a:cubicBezTo>
                  <a:pt x="21287" y="7859"/>
                  <a:pt x="21235" y="7531"/>
                  <a:pt x="21169" y="7163"/>
                </a:cubicBezTo>
                <a:cubicBezTo>
                  <a:pt x="21070" y="6611"/>
                  <a:pt x="20986" y="6179"/>
                  <a:pt x="20890" y="5741"/>
                </a:cubicBezTo>
                <a:cubicBezTo>
                  <a:pt x="20795" y="5304"/>
                  <a:pt x="20689" y="4860"/>
                  <a:pt x="20543" y="4285"/>
                </a:cubicBezTo>
                <a:cubicBezTo>
                  <a:pt x="20459" y="3953"/>
                  <a:pt x="20395" y="3735"/>
                  <a:pt x="20296" y="3492"/>
                </a:cubicBezTo>
                <a:cubicBezTo>
                  <a:pt x="20294" y="3486"/>
                  <a:pt x="20291" y="3479"/>
                  <a:pt x="20289" y="3472"/>
                </a:cubicBezTo>
                <a:cubicBezTo>
                  <a:pt x="20288" y="3469"/>
                  <a:pt x="20285" y="3466"/>
                  <a:pt x="20284" y="3463"/>
                </a:cubicBezTo>
                <a:cubicBezTo>
                  <a:pt x="20181" y="3214"/>
                  <a:pt x="20041" y="2935"/>
                  <a:pt x="19801" y="2482"/>
                </a:cubicBezTo>
                <a:cubicBezTo>
                  <a:pt x="19666" y="2226"/>
                  <a:pt x="19569" y="2043"/>
                  <a:pt x="19483" y="1891"/>
                </a:cubicBezTo>
                <a:cubicBezTo>
                  <a:pt x="19476" y="1879"/>
                  <a:pt x="19466" y="1857"/>
                  <a:pt x="19459" y="1846"/>
                </a:cubicBezTo>
                <a:cubicBezTo>
                  <a:pt x="19342" y="1656"/>
                  <a:pt x="19250" y="1531"/>
                  <a:pt x="19197" y="1490"/>
                </a:cubicBezTo>
                <a:cubicBezTo>
                  <a:pt x="19040" y="1367"/>
                  <a:pt x="18804" y="1232"/>
                  <a:pt x="18645" y="1156"/>
                </a:cubicBezTo>
                <a:cubicBezTo>
                  <a:pt x="18606" y="1139"/>
                  <a:pt x="18585" y="1128"/>
                  <a:pt x="18541" y="1108"/>
                </a:cubicBezTo>
                <a:cubicBezTo>
                  <a:pt x="18540" y="1108"/>
                  <a:pt x="18538" y="1105"/>
                  <a:pt x="18537" y="1104"/>
                </a:cubicBezTo>
                <a:cubicBezTo>
                  <a:pt x="18528" y="1102"/>
                  <a:pt x="18498" y="1085"/>
                  <a:pt x="18493" y="1085"/>
                </a:cubicBezTo>
                <a:cubicBezTo>
                  <a:pt x="18463" y="1085"/>
                  <a:pt x="18360" y="969"/>
                  <a:pt x="18264" y="828"/>
                </a:cubicBezTo>
                <a:cubicBezTo>
                  <a:pt x="18201" y="735"/>
                  <a:pt x="18144" y="667"/>
                  <a:pt x="18089" y="624"/>
                </a:cubicBezTo>
                <a:cubicBezTo>
                  <a:pt x="18080" y="618"/>
                  <a:pt x="18073" y="616"/>
                  <a:pt x="18064" y="610"/>
                </a:cubicBezTo>
                <a:cubicBezTo>
                  <a:pt x="18039" y="596"/>
                  <a:pt x="18014" y="583"/>
                  <a:pt x="17989" y="577"/>
                </a:cubicBezTo>
                <a:cubicBezTo>
                  <a:pt x="17967" y="571"/>
                  <a:pt x="17945" y="572"/>
                  <a:pt x="17923" y="573"/>
                </a:cubicBezTo>
                <a:cubicBezTo>
                  <a:pt x="17825" y="591"/>
                  <a:pt x="17731" y="703"/>
                  <a:pt x="17627" y="913"/>
                </a:cubicBezTo>
                <a:cubicBezTo>
                  <a:pt x="17598" y="971"/>
                  <a:pt x="17572" y="1015"/>
                  <a:pt x="17544" y="1063"/>
                </a:cubicBezTo>
                <a:cubicBezTo>
                  <a:pt x="17527" y="1095"/>
                  <a:pt x="17514" y="1120"/>
                  <a:pt x="17495" y="1150"/>
                </a:cubicBezTo>
                <a:cubicBezTo>
                  <a:pt x="17494" y="1151"/>
                  <a:pt x="17493" y="1153"/>
                  <a:pt x="17492" y="1154"/>
                </a:cubicBezTo>
                <a:cubicBezTo>
                  <a:pt x="17489" y="1158"/>
                  <a:pt x="17486" y="1160"/>
                  <a:pt x="17484" y="1164"/>
                </a:cubicBezTo>
                <a:cubicBezTo>
                  <a:pt x="17451" y="1213"/>
                  <a:pt x="17417" y="1263"/>
                  <a:pt x="17385" y="1292"/>
                </a:cubicBezTo>
                <a:cubicBezTo>
                  <a:pt x="17375" y="1302"/>
                  <a:pt x="17360" y="1328"/>
                  <a:pt x="17349" y="1342"/>
                </a:cubicBezTo>
                <a:cubicBezTo>
                  <a:pt x="17285" y="1436"/>
                  <a:pt x="17176" y="1635"/>
                  <a:pt x="17045" y="1917"/>
                </a:cubicBezTo>
                <a:lnTo>
                  <a:pt x="16990" y="2037"/>
                </a:lnTo>
                <a:cubicBezTo>
                  <a:pt x="16812" y="2482"/>
                  <a:pt x="16756" y="2647"/>
                  <a:pt x="16757" y="2913"/>
                </a:cubicBezTo>
                <a:lnTo>
                  <a:pt x="16767" y="3132"/>
                </a:lnTo>
                <a:cubicBezTo>
                  <a:pt x="16773" y="3270"/>
                  <a:pt x="16775" y="3354"/>
                  <a:pt x="16780" y="3486"/>
                </a:cubicBezTo>
                <a:cubicBezTo>
                  <a:pt x="16798" y="3852"/>
                  <a:pt x="16820" y="4086"/>
                  <a:pt x="16866" y="4259"/>
                </a:cubicBezTo>
                <a:cubicBezTo>
                  <a:pt x="16886" y="4321"/>
                  <a:pt x="16905" y="4385"/>
                  <a:pt x="16931" y="4441"/>
                </a:cubicBezTo>
                <a:cubicBezTo>
                  <a:pt x="17077" y="4750"/>
                  <a:pt x="17072" y="4840"/>
                  <a:pt x="16904" y="4840"/>
                </a:cubicBezTo>
                <a:cubicBezTo>
                  <a:pt x="16846" y="4840"/>
                  <a:pt x="16757" y="4922"/>
                  <a:pt x="16706" y="5022"/>
                </a:cubicBezTo>
                <a:cubicBezTo>
                  <a:pt x="16638" y="5158"/>
                  <a:pt x="16587" y="5197"/>
                  <a:pt x="16548" y="5141"/>
                </a:cubicBezTo>
                <a:cubicBezTo>
                  <a:pt x="16541" y="5141"/>
                  <a:pt x="16530" y="5151"/>
                  <a:pt x="16526" y="5147"/>
                </a:cubicBezTo>
                <a:cubicBezTo>
                  <a:pt x="16506" y="5124"/>
                  <a:pt x="16481" y="4896"/>
                  <a:pt x="16465" y="4631"/>
                </a:cubicBezTo>
                <a:cubicBezTo>
                  <a:pt x="16463" y="4600"/>
                  <a:pt x="16460" y="4583"/>
                  <a:pt x="16458" y="4550"/>
                </a:cubicBezTo>
                <a:cubicBezTo>
                  <a:pt x="16458" y="4548"/>
                  <a:pt x="16459" y="4546"/>
                  <a:pt x="16458" y="4544"/>
                </a:cubicBezTo>
                <a:cubicBezTo>
                  <a:pt x="16443" y="4239"/>
                  <a:pt x="16408" y="3916"/>
                  <a:pt x="16380" y="3814"/>
                </a:cubicBezTo>
                <a:cubicBezTo>
                  <a:pt x="16374" y="3796"/>
                  <a:pt x="16363" y="3782"/>
                  <a:pt x="16357" y="3765"/>
                </a:cubicBezTo>
                <a:cubicBezTo>
                  <a:pt x="16263" y="3526"/>
                  <a:pt x="16020" y="3365"/>
                  <a:pt x="15834" y="3441"/>
                </a:cubicBezTo>
                <a:cubicBezTo>
                  <a:pt x="15743" y="3477"/>
                  <a:pt x="15648" y="3509"/>
                  <a:pt x="15622" y="3512"/>
                </a:cubicBezTo>
                <a:cubicBezTo>
                  <a:pt x="15577" y="3516"/>
                  <a:pt x="15583" y="3266"/>
                  <a:pt x="15614" y="3047"/>
                </a:cubicBezTo>
                <a:cubicBezTo>
                  <a:pt x="15619" y="2940"/>
                  <a:pt x="15634" y="2843"/>
                  <a:pt x="15665" y="2794"/>
                </a:cubicBezTo>
                <a:cubicBezTo>
                  <a:pt x="15689" y="2758"/>
                  <a:pt x="15706" y="2660"/>
                  <a:pt x="15718" y="2545"/>
                </a:cubicBezTo>
                <a:cubicBezTo>
                  <a:pt x="15731" y="2373"/>
                  <a:pt x="15723" y="2125"/>
                  <a:pt x="15695" y="1820"/>
                </a:cubicBezTo>
                <a:cubicBezTo>
                  <a:pt x="15693" y="1818"/>
                  <a:pt x="15693" y="1812"/>
                  <a:pt x="15691" y="1810"/>
                </a:cubicBezTo>
                <a:cubicBezTo>
                  <a:pt x="15666" y="1781"/>
                  <a:pt x="15646" y="1612"/>
                  <a:pt x="15646" y="1437"/>
                </a:cubicBezTo>
                <a:cubicBezTo>
                  <a:pt x="15646" y="1365"/>
                  <a:pt x="15640" y="1313"/>
                  <a:pt x="15636" y="1259"/>
                </a:cubicBezTo>
                <a:cubicBezTo>
                  <a:pt x="15632" y="1225"/>
                  <a:pt x="15627" y="1188"/>
                  <a:pt x="15624" y="1160"/>
                </a:cubicBezTo>
                <a:cubicBezTo>
                  <a:pt x="15591" y="980"/>
                  <a:pt x="15518" y="913"/>
                  <a:pt x="15366" y="913"/>
                </a:cubicBezTo>
                <a:cubicBezTo>
                  <a:pt x="15321" y="913"/>
                  <a:pt x="15277" y="898"/>
                  <a:pt x="15238" y="877"/>
                </a:cubicBezTo>
                <a:cubicBezTo>
                  <a:pt x="15237" y="876"/>
                  <a:pt x="15234" y="878"/>
                  <a:pt x="15233" y="877"/>
                </a:cubicBezTo>
                <a:cubicBezTo>
                  <a:pt x="15190" y="853"/>
                  <a:pt x="15154" y="819"/>
                  <a:pt x="15136" y="778"/>
                </a:cubicBezTo>
                <a:cubicBezTo>
                  <a:pt x="15036" y="554"/>
                  <a:pt x="14646" y="229"/>
                  <a:pt x="14486" y="237"/>
                </a:cubicBezTo>
                <a:cubicBezTo>
                  <a:pt x="14405" y="241"/>
                  <a:pt x="14286" y="219"/>
                  <a:pt x="14215" y="187"/>
                </a:cubicBezTo>
                <a:cubicBezTo>
                  <a:pt x="14213" y="186"/>
                  <a:pt x="14212" y="186"/>
                  <a:pt x="14209" y="185"/>
                </a:cubicBezTo>
                <a:cubicBezTo>
                  <a:pt x="14188" y="176"/>
                  <a:pt x="14169" y="171"/>
                  <a:pt x="14150" y="172"/>
                </a:cubicBezTo>
                <a:close/>
              </a:path>
            </a:pathLst>
          </a:custGeom>
          <a:ln w="12700">
            <a:miter lim="400000"/>
          </a:ln>
          <a:effectLst>
            <a:outerShdw blurRad="381000" dir="5400000" rotWithShape="0">
              <a:srgbClr val="000000"/>
            </a:outerShdw>
          </a:effectLst>
        </p:spPr>
      </p:pic>
      <p:pic>
        <p:nvPicPr>
          <p:cNvPr id="473" name="Nicotine.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5693132" y="4431178"/>
            <a:ext cx="7167336" cy="4986934"/>
          </a:xfrm>
          <a:prstGeom prst="rect">
            <a:avLst/>
          </a:prstGeom>
          <a:effectLst>
            <a:outerShdw blurRad="63500" dir="5400000" rotWithShape="0">
              <a:srgbClr val="FFFFFF"/>
            </a:outerShdw>
          </a:effectLst>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468"/>
                                        </p:tgtEl>
                                        <p:attrNameLst>
                                          <p:attrName>style.visibility</p:attrName>
                                        </p:attrNameLst>
                                      </p:cBhvr>
                                      <p:to>
                                        <p:strVal val="visible"/>
                                      </p:to>
                                    </p:set>
                                    <p:animEffect transition="in" filter="box(out)">
                                      <p:cBhvr>
                                        <p:cTn id="7" dur="1000"/>
                                        <p:tgtEl>
                                          <p:spTgt spid="468"/>
                                        </p:tgtEl>
                                      </p:cBhvr>
                                    </p:animEffect>
                                  </p:childTnLst>
                                </p:cTn>
                              </p:par>
                            </p:childTnLst>
                          </p:cTn>
                        </p:par>
                        <p:par>
                          <p:cTn id="8" fill="hold">
                            <p:stCondLst>
                              <p:cond delay="1000"/>
                            </p:stCondLst>
                            <p:childTnLst>
                              <p:par>
                                <p:cTn id="9" presetID="2" presetClass="entr" presetSubtype="4" fill="hold" grpId="2" nodeType="afterEffect">
                                  <p:stCondLst>
                                    <p:cond delay="400"/>
                                  </p:stCondLst>
                                  <p:iterate>
                                    <p:tmAbs val="0"/>
                                  </p:iterate>
                                  <p:childTnLst>
                                    <p:set>
                                      <p:cBhvr>
                                        <p:cTn id="10" fill="hold"/>
                                        <p:tgtEl>
                                          <p:spTgt spid="470"/>
                                        </p:tgtEl>
                                        <p:attrNameLst>
                                          <p:attrName>style.visibility</p:attrName>
                                        </p:attrNameLst>
                                      </p:cBhvr>
                                      <p:to>
                                        <p:strVal val="visible"/>
                                      </p:to>
                                    </p:set>
                                    <p:anim calcmode="lin" valueType="num">
                                      <p:cBhvr>
                                        <p:cTn id="11" dur="1000" fill="hold"/>
                                        <p:tgtEl>
                                          <p:spTgt spid="470"/>
                                        </p:tgtEl>
                                        <p:attrNameLst>
                                          <p:attrName>ppt_x</p:attrName>
                                        </p:attrNameLst>
                                      </p:cBhvr>
                                      <p:tavLst>
                                        <p:tav tm="0">
                                          <p:val>
                                            <p:strVal val="#ppt_x"/>
                                          </p:val>
                                        </p:tav>
                                        <p:tav tm="100000">
                                          <p:val>
                                            <p:strVal val="#ppt_x"/>
                                          </p:val>
                                        </p:tav>
                                      </p:tavLst>
                                    </p:anim>
                                    <p:anim calcmode="lin" valueType="num">
                                      <p:cBhvr>
                                        <p:cTn id="12" dur="1000" fill="hold"/>
                                        <p:tgtEl>
                                          <p:spTgt spid="470"/>
                                        </p:tgtEl>
                                        <p:attrNameLst>
                                          <p:attrName>ppt_y</p:attrName>
                                        </p:attrNameLst>
                                      </p:cBhvr>
                                      <p:tavLst>
                                        <p:tav tm="0">
                                          <p:val>
                                            <p:strVal val="1+#ppt_h/2"/>
                                          </p:val>
                                        </p:tav>
                                        <p:tav tm="100000">
                                          <p:val>
                                            <p:strVal val="#ppt_y"/>
                                          </p:val>
                                        </p:tav>
                                      </p:tavLst>
                                    </p:anim>
                                  </p:childTnLst>
                                </p:cTn>
                              </p:par>
                            </p:childTnLst>
                          </p:cTn>
                        </p:par>
                        <p:par>
                          <p:cTn id="13" fill="hold">
                            <p:stCondLst>
                              <p:cond delay="2400"/>
                            </p:stCondLst>
                            <p:childTnLst>
                              <p:par>
                                <p:cTn id="14" presetID="22" presetClass="entr" presetSubtype="4" fill="hold" grpId="3" nodeType="afterEffect">
                                  <p:stCondLst>
                                    <p:cond delay="0"/>
                                  </p:stCondLst>
                                  <p:iterate>
                                    <p:tmAbs val="0"/>
                                  </p:iterate>
                                  <p:childTnLst>
                                    <p:set>
                                      <p:cBhvr>
                                        <p:cTn id="15" fill="hold"/>
                                        <p:tgtEl>
                                          <p:spTgt spid="471"/>
                                        </p:tgtEl>
                                        <p:attrNameLst>
                                          <p:attrName>style.visibility</p:attrName>
                                        </p:attrNameLst>
                                      </p:cBhvr>
                                      <p:to>
                                        <p:strVal val="visible"/>
                                      </p:to>
                                    </p:set>
                                    <p:animEffect transition="in" filter="wipe(down)">
                                      <p:cBhvr>
                                        <p:cTn id="16" dur="1000"/>
                                        <p:tgtEl>
                                          <p:spTgt spid="4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472"/>
                                        </p:tgtEl>
                                        <p:attrNameLst>
                                          <p:attrName>style.visibility</p:attrName>
                                        </p:attrNameLst>
                                      </p:cBhvr>
                                      <p:to>
                                        <p:strVal val="visible"/>
                                      </p:to>
                                    </p:set>
                                    <p:animEffect transition="in" filter="wipe(left)">
                                      <p:cBhvr>
                                        <p:cTn id="21" dur="1000"/>
                                        <p:tgtEl>
                                          <p:spTgt spid="47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5" nodeType="clickEffect">
                                  <p:stCondLst>
                                    <p:cond delay="0"/>
                                  </p:stCondLst>
                                  <p:iterate>
                                    <p:tmAbs val="0"/>
                                  </p:iterate>
                                  <p:childTnLst>
                                    <p:set>
                                      <p:cBhvr>
                                        <p:cTn id="25" fill="hold"/>
                                        <p:tgtEl>
                                          <p:spTgt spid="473"/>
                                        </p:tgtEl>
                                        <p:attrNameLst>
                                          <p:attrName>style.visibility</p:attrName>
                                        </p:attrNameLst>
                                      </p:cBhvr>
                                      <p:to>
                                        <p:strVal val="visible"/>
                                      </p:to>
                                    </p:set>
                                    <p:animEffect transition="in" filter="box(out)">
                                      <p:cBhvr>
                                        <p:cTn id="26" dur="500"/>
                                        <p:tgtEl>
                                          <p:spTgt spid="473"/>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92666" fill="hold"/>
                                        <p:tgtEl>
                                          <p:spTgt spid="4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0" fill="hold" display="0">
                  <p:stCondLst>
                    <p:cond delay="indefinite"/>
                  </p:stCondLst>
                </p:cTn>
                <p:tgtEl>
                  <p:spTgt spid="473"/>
                </p:tgtEl>
              </p:cMediaNode>
            </p:video>
          </p:childTnLst>
        </p:cTn>
      </p:par>
    </p:tnLst>
    <p:bldLst>
      <p:bldP spid="468" grpId="1" animBg="1" advAuto="0"/>
      <p:bldP spid="470" grpId="2" animBg="1" advAuto="0"/>
      <p:bldP spid="471" grpId="3" animBg="1" advAuto="0"/>
      <p:bldP spid="472" grpId="4" animBg="1" advAuto="0"/>
      <p:bldP spid="473"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7" name="Shape 477"/>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78" name="Shape 478"/>
          <p:cNvSpPr>
            <a:spLocks noGrp="1"/>
          </p:cNvSpPr>
          <p:nvPr>
            <p:ph type="ctrTitle"/>
          </p:nvPr>
        </p:nvSpPr>
        <p:spPr>
          <a:xfrm>
            <a:off x="-41137" y="243228"/>
            <a:ext cx="12605363" cy="1301494"/>
          </a:xfrm>
          <a:prstGeom prst="rect">
            <a:avLst/>
          </a:prstGeom>
          <a:effectLst>
            <a:outerShdw blurRad="266700" dir="2700000" rotWithShape="0">
              <a:srgbClr val="000000">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pic>
        <p:nvPicPr>
          <p:cNvPr id="479" name="Coke.jpg"/>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13527122" y="6192297"/>
            <a:ext cx="8620692" cy="7822803"/>
          </a:xfrm>
          <a:custGeom>
            <a:avLst/>
            <a:gdLst/>
            <a:ahLst/>
            <a:cxnLst>
              <a:cxn ang="0">
                <a:pos x="wd2" y="hd2"/>
              </a:cxn>
              <a:cxn ang="5400000">
                <a:pos x="wd2" y="hd2"/>
              </a:cxn>
              <a:cxn ang="10800000">
                <a:pos x="wd2" y="hd2"/>
              </a:cxn>
              <a:cxn ang="16200000">
                <a:pos x="wd2" y="hd2"/>
              </a:cxn>
            </a:cxnLst>
            <a:rect l="0" t="0" r="r" b="b"/>
            <a:pathLst>
              <a:path w="21597" h="21595" extrusionOk="0">
                <a:moveTo>
                  <a:pt x="20504" y="2"/>
                </a:moveTo>
                <a:cubicBezTo>
                  <a:pt x="20127" y="-3"/>
                  <a:pt x="19497" y="2"/>
                  <a:pt x="18352" y="15"/>
                </a:cubicBezTo>
                <a:cubicBezTo>
                  <a:pt x="16978" y="31"/>
                  <a:pt x="12471" y="50"/>
                  <a:pt x="8335" y="57"/>
                </a:cubicBezTo>
                <a:cubicBezTo>
                  <a:pt x="4200" y="64"/>
                  <a:pt x="657" y="82"/>
                  <a:pt x="461" y="96"/>
                </a:cubicBezTo>
                <a:cubicBezTo>
                  <a:pt x="140" y="120"/>
                  <a:pt x="100" y="131"/>
                  <a:pt x="51" y="209"/>
                </a:cubicBezTo>
                <a:cubicBezTo>
                  <a:pt x="0" y="291"/>
                  <a:pt x="-3" y="479"/>
                  <a:pt x="1" y="3463"/>
                </a:cubicBezTo>
                <a:cubicBezTo>
                  <a:pt x="6" y="6543"/>
                  <a:pt x="44" y="14715"/>
                  <a:pt x="58" y="15835"/>
                </a:cubicBezTo>
                <a:cubicBezTo>
                  <a:pt x="63" y="16210"/>
                  <a:pt x="79" y="16427"/>
                  <a:pt x="107" y="16500"/>
                </a:cubicBezTo>
                <a:cubicBezTo>
                  <a:pt x="137" y="16579"/>
                  <a:pt x="139" y="16627"/>
                  <a:pt x="116" y="16675"/>
                </a:cubicBezTo>
                <a:cubicBezTo>
                  <a:pt x="95" y="16717"/>
                  <a:pt x="82" y="17155"/>
                  <a:pt x="80" y="17902"/>
                </a:cubicBezTo>
                <a:lnTo>
                  <a:pt x="77" y="19064"/>
                </a:lnTo>
                <a:lnTo>
                  <a:pt x="163" y="19064"/>
                </a:lnTo>
                <a:cubicBezTo>
                  <a:pt x="273" y="19064"/>
                  <a:pt x="435" y="19202"/>
                  <a:pt x="520" y="19372"/>
                </a:cubicBezTo>
                <a:cubicBezTo>
                  <a:pt x="558" y="19445"/>
                  <a:pt x="621" y="19564"/>
                  <a:pt x="663" y="19635"/>
                </a:cubicBezTo>
                <a:cubicBezTo>
                  <a:pt x="704" y="19706"/>
                  <a:pt x="761" y="19852"/>
                  <a:pt x="789" y="19961"/>
                </a:cubicBezTo>
                <a:cubicBezTo>
                  <a:pt x="817" y="20070"/>
                  <a:pt x="850" y="20177"/>
                  <a:pt x="861" y="20198"/>
                </a:cubicBezTo>
                <a:cubicBezTo>
                  <a:pt x="873" y="20219"/>
                  <a:pt x="899" y="20339"/>
                  <a:pt x="920" y="20466"/>
                </a:cubicBezTo>
                <a:cubicBezTo>
                  <a:pt x="972" y="20784"/>
                  <a:pt x="979" y="20794"/>
                  <a:pt x="1166" y="20868"/>
                </a:cubicBezTo>
                <a:cubicBezTo>
                  <a:pt x="1257" y="20905"/>
                  <a:pt x="1400" y="20974"/>
                  <a:pt x="1483" y="21023"/>
                </a:cubicBezTo>
                <a:cubicBezTo>
                  <a:pt x="1893" y="21262"/>
                  <a:pt x="2006" y="21324"/>
                  <a:pt x="2110" y="21367"/>
                </a:cubicBezTo>
                <a:cubicBezTo>
                  <a:pt x="2173" y="21393"/>
                  <a:pt x="2234" y="21438"/>
                  <a:pt x="2247" y="21468"/>
                </a:cubicBezTo>
                <a:cubicBezTo>
                  <a:pt x="2259" y="21497"/>
                  <a:pt x="2324" y="21537"/>
                  <a:pt x="2391" y="21556"/>
                </a:cubicBezTo>
                <a:cubicBezTo>
                  <a:pt x="2487" y="21585"/>
                  <a:pt x="3401" y="21597"/>
                  <a:pt x="4345" y="21595"/>
                </a:cubicBezTo>
                <a:cubicBezTo>
                  <a:pt x="5290" y="21592"/>
                  <a:pt x="6267" y="21576"/>
                  <a:pt x="6490" y="21547"/>
                </a:cubicBezTo>
                <a:cubicBezTo>
                  <a:pt x="6735" y="21515"/>
                  <a:pt x="6962" y="21508"/>
                  <a:pt x="7134" y="21528"/>
                </a:cubicBezTo>
                <a:cubicBezTo>
                  <a:pt x="7281" y="21545"/>
                  <a:pt x="8003" y="21551"/>
                  <a:pt x="8738" y="21542"/>
                </a:cubicBezTo>
                <a:cubicBezTo>
                  <a:pt x="9474" y="21533"/>
                  <a:pt x="10103" y="21526"/>
                  <a:pt x="10136" y="21526"/>
                </a:cubicBezTo>
                <a:cubicBezTo>
                  <a:pt x="10169" y="21526"/>
                  <a:pt x="10796" y="21531"/>
                  <a:pt x="11528" y="21538"/>
                </a:cubicBezTo>
                <a:cubicBezTo>
                  <a:pt x="12260" y="21544"/>
                  <a:pt x="13054" y="21542"/>
                  <a:pt x="13292" y="21533"/>
                </a:cubicBezTo>
                <a:cubicBezTo>
                  <a:pt x="13717" y="21518"/>
                  <a:pt x="13725" y="21516"/>
                  <a:pt x="13752" y="21425"/>
                </a:cubicBezTo>
                <a:cubicBezTo>
                  <a:pt x="13786" y="21312"/>
                  <a:pt x="13781" y="21312"/>
                  <a:pt x="13930" y="21411"/>
                </a:cubicBezTo>
                <a:cubicBezTo>
                  <a:pt x="14040" y="21484"/>
                  <a:pt x="14100" y="21491"/>
                  <a:pt x="14618" y="21487"/>
                </a:cubicBezTo>
                <a:cubicBezTo>
                  <a:pt x="15088" y="21484"/>
                  <a:pt x="15195" y="21473"/>
                  <a:pt x="15239" y="21423"/>
                </a:cubicBezTo>
                <a:cubicBezTo>
                  <a:pt x="15279" y="21376"/>
                  <a:pt x="15329" y="21368"/>
                  <a:pt x="15466" y="21387"/>
                </a:cubicBezTo>
                <a:cubicBezTo>
                  <a:pt x="15563" y="21400"/>
                  <a:pt x="15908" y="21416"/>
                  <a:pt x="16233" y="21423"/>
                </a:cubicBezTo>
                <a:cubicBezTo>
                  <a:pt x="16557" y="21430"/>
                  <a:pt x="16877" y="21447"/>
                  <a:pt x="16944" y="21461"/>
                </a:cubicBezTo>
                <a:cubicBezTo>
                  <a:pt x="17010" y="21475"/>
                  <a:pt x="17329" y="21470"/>
                  <a:pt x="17652" y="21450"/>
                </a:cubicBezTo>
                <a:cubicBezTo>
                  <a:pt x="18177" y="21418"/>
                  <a:pt x="18248" y="21405"/>
                  <a:pt x="18326" y="21332"/>
                </a:cubicBezTo>
                <a:cubicBezTo>
                  <a:pt x="18374" y="21287"/>
                  <a:pt x="18474" y="21227"/>
                  <a:pt x="18548" y="21199"/>
                </a:cubicBezTo>
                <a:cubicBezTo>
                  <a:pt x="18621" y="21171"/>
                  <a:pt x="18753" y="21070"/>
                  <a:pt x="18841" y="20976"/>
                </a:cubicBezTo>
                <a:cubicBezTo>
                  <a:pt x="19079" y="20720"/>
                  <a:pt x="19486" y="20371"/>
                  <a:pt x="19544" y="20371"/>
                </a:cubicBezTo>
                <a:cubicBezTo>
                  <a:pt x="19572" y="20371"/>
                  <a:pt x="19638" y="20329"/>
                  <a:pt x="19691" y="20278"/>
                </a:cubicBezTo>
                <a:cubicBezTo>
                  <a:pt x="19834" y="20139"/>
                  <a:pt x="20185" y="19984"/>
                  <a:pt x="20408" y="19961"/>
                </a:cubicBezTo>
                <a:cubicBezTo>
                  <a:pt x="20516" y="19950"/>
                  <a:pt x="20693" y="19903"/>
                  <a:pt x="20802" y="19858"/>
                </a:cubicBezTo>
                <a:cubicBezTo>
                  <a:pt x="20947" y="19798"/>
                  <a:pt x="21054" y="19780"/>
                  <a:pt x="21213" y="19789"/>
                </a:cubicBezTo>
                <a:cubicBezTo>
                  <a:pt x="21427" y="19801"/>
                  <a:pt x="21430" y="19801"/>
                  <a:pt x="21507" y="19673"/>
                </a:cubicBezTo>
                <a:lnTo>
                  <a:pt x="21584" y="19544"/>
                </a:lnTo>
                <a:lnTo>
                  <a:pt x="21590" y="9928"/>
                </a:lnTo>
                <a:lnTo>
                  <a:pt x="21597" y="313"/>
                </a:lnTo>
                <a:lnTo>
                  <a:pt x="21510" y="216"/>
                </a:lnTo>
                <a:cubicBezTo>
                  <a:pt x="21444" y="143"/>
                  <a:pt x="21349" y="102"/>
                  <a:pt x="21136" y="52"/>
                </a:cubicBezTo>
                <a:cubicBezTo>
                  <a:pt x="21005" y="22"/>
                  <a:pt x="20881" y="7"/>
                  <a:pt x="20504" y="2"/>
                </a:cubicBezTo>
                <a:close/>
              </a:path>
            </a:pathLst>
          </a:custGeom>
          <a:ln w="12700">
            <a:miter lim="400000"/>
          </a:ln>
        </p:spPr>
      </p:pic>
      <p:sp>
        <p:nvSpPr>
          <p:cNvPr id="480" name="Shape 480"/>
          <p:cNvSpPr/>
          <p:nvPr/>
        </p:nvSpPr>
        <p:spPr>
          <a:xfrm>
            <a:off x="269469" y="5402760"/>
            <a:ext cx="5261722" cy="4002652"/>
          </a:xfrm>
          <a:prstGeom prst="roundRect">
            <a:avLst>
              <a:gd name="adj" fmla="val 11360"/>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481" name="Shape 481"/>
          <p:cNvSpPr/>
          <p:nvPr/>
        </p:nvSpPr>
        <p:spPr>
          <a:xfrm>
            <a:off x="274256" y="5943600"/>
            <a:ext cx="5287121" cy="31162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64459" lvl="1" indent="-264459" defTabSz="457200">
              <a:lnSpc>
                <a:spcPts val="4500"/>
              </a:lnSpc>
              <a:spcBef>
                <a:spcPts val="1000"/>
              </a:spcBef>
              <a:tabLst>
                <a:tab pos="190500" algn="l"/>
              </a:tabLst>
              <a:defRPr sz="3100" spc="0">
                <a:solidFill>
                  <a:srgbClr val="FFFFFF"/>
                </a:solidFill>
                <a:latin typeface="Arial"/>
                <a:ea typeface="Arial"/>
                <a:cs typeface="Arial"/>
                <a:sym typeface="Arial"/>
              </a:defRPr>
            </a:pPr>
            <a:r>
              <a:rPr sz="3900" b="1" dirty="0"/>
              <a:t>Cocaine</a:t>
            </a:r>
            <a:r>
              <a:rPr dirty="0"/>
              <a:t> </a:t>
            </a:r>
          </a:p>
          <a:p>
            <a:pPr marL="568325" lvl="1" indent="-458788" defTabSz="457200">
              <a:lnSpc>
                <a:spcPts val="3200"/>
              </a:lnSpc>
              <a:spcBef>
                <a:spcPts val="1000"/>
              </a:spcBef>
              <a:tabLst>
                <a:tab pos="566738" algn="l"/>
              </a:tabLst>
              <a:defRPr sz="3100" spc="0">
                <a:solidFill>
                  <a:srgbClr val="FFFFFF"/>
                </a:solidFill>
                <a:latin typeface="Arial"/>
                <a:ea typeface="Arial"/>
                <a:cs typeface="Arial"/>
                <a:sym typeface="Arial"/>
              </a:defRPr>
            </a:pPr>
            <a:r>
              <a:rPr dirty="0"/>
              <a:t> • self-confidence, euphoria, optimism</a:t>
            </a:r>
          </a:p>
          <a:p>
            <a:pPr marL="264459" lvl="1" indent="-35859" defTabSz="457200">
              <a:lnSpc>
                <a:spcPts val="3200"/>
              </a:lnSpc>
              <a:spcBef>
                <a:spcPts val="1000"/>
              </a:spcBef>
              <a:tabLst>
                <a:tab pos="190500" algn="l"/>
              </a:tabLst>
              <a:defRPr sz="3100" spc="0">
                <a:solidFill>
                  <a:srgbClr val="FFFFFF"/>
                </a:solidFill>
                <a:latin typeface="Arial"/>
                <a:ea typeface="Arial"/>
                <a:cs typeface="Arial"/>
                <a:sym typeface="Arial"/>
              </a:defRPr>
            </a:pPr>
            <a:r>
              <a:rPr dirty="0"/>
              <a:t>•  Crack - fast-acting, potent</a:t>
            </a:r>
          </a:p>
          <a:p>
            <a:pPr marL="523875" lvl="1" indent="-349250" defTabSz="457200">
              <a:lnSpc>
                <a:spcPts val="3200"/>
              </a:lnSpc>
              <a:spcBef>
                <a:spcPts val="1000"/>
              </a:spcBef>
              <a:tabLst>
                <a:tab pos="522288" algn="l"/>
              </a:tabLst>
              <a:defRPr sz="3100" spc="0">
                <a:solidFill>
                  <a:srgbClr val="FFFFFF"/>
                </a:solidFill>
                <a:latin typeface="Arial"/>
                <a:ea typeface="Arial"/>
                <a:cs typeface="Arial"/>
                <a:sym typeface="Arial"/>
              </a:defRPr>
            </a:pPr>
            <a:r>
              <a:rPr lang="en-US" dirty="0" smtClean="0"/>
              <a:t> </a:t>
            </a:r>
            <a:r>
              <a:rPr dirty="0" smtClean="0"/>
              <a:t>• </a:t>
            </a:r>
            <a:r>
              <a:rPr dirty="0"/>
              <a:t>High risk for physical &amp; psych dependence</a:t>
            </a:r>
          </a:p>
        </p:txBody>
      </p:sp>
      <p:sp>
        <p:nvSpPr>
          <p:cNvPr id="482" name="Shape 482"/>
          <p:cNvSpPr/>
          <p:nvPr/>
        </p:nvSpPr>
        <p:spPr>
          <a:xfrm rot="21360000">
            <a:off x="135570" y="4687395"/>
            <a:ext cx="4342174" cy="92504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lang="en-US" dirty="0" smtClean="0"/>
              <a:t>1</a:t>
            </a:r>
            <a:r>
              <a:rPr dirty="0" smtClean="0"/>
              <a:t>. </a:t>
            </a:r>
            <a:r>
              <a:rPr dirty="0"/>
              <a:t>Stimulants</a:t>
            </a:r>
          </a:p>
        </p:txBody>
      </p:sp>
      <p:pic>
        <p:nvPicPr>
          <p:cNvPr id="483" name="cola.gif"/>
          <p:cNvPicPr>
            <a:picLocks noChangeAspect="1"/>
          </p:cNvPicPr>
          <p:nvPr/>
        </p:nvPicPr>
        <p:blipFill>
          <a:blip r:embed="rId4" cstate="print">
            <a:extLst>
              <a:ext uri="{28A0092B-C50C-407E-A947-70E740481C1C}">
                <a14:useLocalDpi xmlns:a14="http://schemas.microsoft.com/office/drawing/2010/main"/>
              </a:ext>
            </a:extLst>
          </a:blip>
          <a:srcRect l="40933" t="2954" b="1704"/>
          <a:stretch>
            <a:fillRect/>
          </a:stretch>
        </p:blipFill>
        <p:spPr>
          <a:xfrm>
            <a:off x="5987296" y="123643"/>
            <a:ext cx="6758438" cy="9299096"/>
          </a:xfrm>
          <a:prstGeom prst="rect">
            <a:avLst/>
          </a:prstGeom>
          <a:ln w="12700">
            <a:miter lim="400000"/>
          </a:ln>
          <a:effectLst>
            <a:reflection stA="50000" endPos="40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480"/>
                                        </p:tgtEl>
                                        <p:attrNameLst>
                                          <p:attrName>style.visibility</p:attrName>
                                        </p:attrNameLst>
                                      </p:cBhvr>
                                      <p:to>
                                        <p:strVal val="visible"/>
                                      </p:to>
                                    </p:set>
                                    <p:animEffect transition="in" filter="box(out)">
                                      <p:cBhvr>
                                        <p:cTn id="7" dur="1000"/>
                                        <p:tgtEl>
                                          <p:spTgt spid="480"/>
                                        </p:tgtEl>
                                      </p:cBhvr>
                                    </p:animEffect>
                                  </p:childTnLst>
                                </p:cTn>
                              </p:par>
                            </p:childTnLst>
                          </p:cTn>
                        </p:par>
                        <p:par>
                          <p:cTn id="8" fill="hold">
                            <p:stCondLst>
                              <p:cond delay="1000"/>
                            </p:stCondLst>
                            <p:childTnLst>
                              <p:par>
                                <p:cTn id="9" presetID="2" presetClass="entr" presetSubtype="4" fill="hold" grpId="2" nodeType="afterEffect">
                                  <p:stCondLst>
                                    <p:cond delay="400"/>
                                  </p:stCondLst>
                                  <p:iterate>
                                    <p:tmAbs val="0"/>
                                  </p:iterate>
                                  <p:childTnLst>
                                    <p:set>
                                      <p:cBhvr>
                                        <p:cTn id="10" fill="hold"/>
                                        <p:tgtEl>
                                          <p:spTgt spid="482"/>
                                        </p:tgtEl>
                                        <p:attrNameLst>
                                          <p:attrName>style.visibility</p:attrName>
                                        </p:attrNameLst>
                                      </p:cBhvr>
                                      <p:to>
                                        <p:strVal val="visible"/>
                                      </p:to>
                                    </p:set>
                                    <p:anim calcmode="lin" valueType="num">
                                      <p:cBhvr>
                                        <p:cTn id="11" dur="1000" fill="hold"/>
                                        <p:tgtEl>
                                          <p:spTgt spid="482"/>
                                        </p:tgtEl>
                                        <p:attrNameLst>
                                          <p:attrName>ppt_x</p:attrName>
                                        </p:attrNameLst>
                                      </p:cBhvr>
                                      <p:tavLst>
                                        <p:tav tm="0">
                                          <p:val>
                                            <p:strVal val="#ppt_x"/>
                                          </p:val>
                                        </p:tav>
                                        <p:tav tm="100000">
                                          <p:val>
                                            <p:strVal val="#ppt_x"/>
                                          </p:val>
                                        </p:tav>
                                      </p:tavLst>
                                    </p:anim>
                                    <p:anim calcmode="lin" valueType="num">
                                      <p:cBhvr>
                                        <p:cTn id="12" dur="1000" fill="hold"/>
                                        <p:tgtEl>
                                          <p:spTgt spid="482"/>
                                        </p:tgtEl>
                                        <p:attrNameLst>
                                          <p:attrName>ppt_y</p:attrName>
                                        </p:attrNameLst>
                                      </p:cBhvr>
                                      <p:tavLst>
                                        <p:tav tm="0">
                                          <p:val>
                                            <p:strVal val="1+#ppt_h/2"/>
                                          </p:val>
                                        </p:tav>
                                        <p:tav tm="100000">
                                          <p:val>
                                            <p:strVal val="#ppt_y"/>
                                          </p:val>
                                        </p:tav>
                                      </p:tavLst>
                                    </p:anim>
                                  </p:childTnLst>
                                </p:cTn>
                              </p:par>
                            </p:childTnLst>
                          </p:cTn>
                        </p:par>
                        <p:par>
                          <p:cTn id="13" fill="hold">
                            <p:stCondLst>
                              <p:cond delay="2400"/>
                            </p:stCondLst>
                            <p:childTnLst>
                              <p:par>
                                <p:cTn id="14" presetID="22" presetClass="entr" presetSubtype="4" fill="hold" grpId="3" nodeType="afterEffect">
                                  <p:stCondLst>
                                    <p:cond delay="0"/>
                                  </p:stCondLst>
                                  <p:iterate>
                                    <p:tmAbs val="0"/>
                                  </p:iterate>
                                  <p:childTnLst>
                                    <p:set>
                                      <p:cBhvr>
                                        <p:cTn id="15" fill="hold"/>
                                        <p:tgtEl>
                                          <p:spTgt spid="481"/>
                                        </p:tgtEl>
                                        <p:attrNameLst>
                                          <p:attrName>style.visibility</p:attrName>
                                        </p:attrNameLst>
                                      </p:cBhvr>
                                      <p:to>
                                        <p:strVal val="visible"/>
                                      </p:to>
                                    </p:set>
                                    <p:animEffect transition="in" filter="wipe(down)">
                                      <p:cBhvr>
                                        <p:cTn id="16"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1" animBg="1" advAuto="0"/>
      <p:bldP spid="481" grpId="3" animBg="1" advAuto="0"/>
      <p:bldP spid="482"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7" name="Breaking-B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3515" y="855693"/>
            <a:ext cx="13091830" cy="8551792"/>
          </a:xfrm>
          <a:prstGeom prst="rect">
            <a:avLst/>
          </a:prstGeom>
          <a:ln w="12700">
            <a:miter lim="400000"/>
          </a:ln>
        </p:spPr>
      </p:pic>
      <p:sp>
        <p:nvSpPr>
          <p:cNvPr id="488" name="Shape 488"/>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89" name="Shape 489"/>
          <p:cNvSpPr>
            <a:spLocks noGrp="1"/>
          </p:cNvSpPr>
          <p:nvPr>
            <p:ph type="ctrTitle"/>
          </p:nvPr>
        </p:nvSpPr>
        <p:spPr>
          <a:xfrm>
            <a:off x="-41137" y="116228"/>
            <a:ext cx="12605363" cy="1301494"/>
          </a:xfrm>
          <a:prstGeom prst="rect">
            <a:avLst/>
          </a:prstGeom>
          <a:effectLst>
            <a:outerShdw blurRad="266700" dir="2700000" rotWithShape="0">
              <a:srgbClr val="000000">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pic>
        <p:nvPicPr>
          <p:cNvPr id="490" name="Coke.jpg"/>
          <p:cNvPicPr>
            <a:picLocks/>
          </p:cNvPicPr>
          <p:nvPr/>
        </p:nvPicPr>
        <p:blipFill>
          <a:blip r:embed="rId4" cstate="print">
            <a:extLst>
              <a:ext uri="{28A0092B-C50C-407E-A947-70E740481C1C}">
                <a14:useLocalDpi xmlns:a14="http://schemas.microsoft.com/office/drawing/2010/main"/>
              </a:ext>
            </a:extLst>
          </a:blip>
          <a:srcRect/>
          <a:stretch>
            <a:fillRect/>
          </a:stretch>
        </p:blipFill>
        <p:spPr>
          <a:xfrm>
            <a:off x="13527122" y="6192297"/>
            <a:ext cx="8620692" cy="7822803"/>
          </a:xfrm>
          <a:custGeom>
            <a:avLst/>
            <a:gdLst/>
            <a:ahLst/>
            <a:cxnLst>
              <a:cxn ang="0">
                <a:pos x="wd2" y="hd2"/>
              </a:cxn>
              <a:cxn ang="5400000">
                <a:pos x="wd2" y="hd2"/>
              </a:cxn>
              <a:cxn ang="10800000">
                <a:pos x="wd2" y="hd2"/>
              </a:cxn>
              <a:cxn ang="16200000">
                <a:pos x="wd2" y="hd2"/>
              </a:cxn>
            </a:cxnLst>
            <a:rect l="0" t="0" r="r" b="b"/>
            <a:pathLst>
              <a:path w="21597" h="21595" extrusionOk="0">
                <a:moveTo>
                  <a:pt x="20504" y="2"/>
                </a:moveTo>
                <a:cubicBezTo>
                  <a:pt x="20127" y="-3"/>
                  <a:pt x="19497" y="2"/>
                  <a:pt x="18352" y="15"/>
                </a:cubicBezTo>
                <a:cubicBezTo>
                  <a:pt x="16978" y="31"/>
                  <a:pt x="12471" y="50"/>
                  <a:pt x="8335" y="57"/>
                </a:cubicBezTo>
                <a:cubicBezTo>
                  <a:pt x="4200" y="64"/>
                  <a:pt x="657" y="82"/>
                  <a:pt x="461" y="96"/>
                </a:cubicBezTo>
                <a:cubicBezTo>
                  <a:pt x="140" y="120"/>
                  <a:pt x="100" y="131"/>
                  <a:pt x="51" y="209"/>
                </a:cubicBezTo>
                <a:cubicBezTo>
                  <a:pt x="0" y="291"/>
                  <a:pt x="-3" y="479"/>
                  <a:pt x="1" y="3463"/>
                </a:cubicBezTo>
                <a:cubicBezTo>
                  <a:pt x="6" y="6543"/>
                  <a:pt x="44" y="14715"/>
                  <a:pt x="58" y="15835"/>
                </a:cubicBezTo>
                <a:cubicBezTo>
                  <a:pt x="63" y="16210"/>
                  <a:pt x="79" y="16427"/>
                  <a:pt x="107" y="16500"/>
                </a:cubicBezTo>
                <a:cubicBezTo>
                  <a:pt x="137" y="16579"/>
                  <a:pt x="139" y="16627"/>
                  <a:pt x="116" y="16675"/>
                </a:cubicBezTo>
                <a:cubicBezTo>
                  <a:pt x="95" y="16717"/>
                  <a:pt x="82" y="17155"/>
                  <a:pt x="80" y="17902"/>
                </a:cubicBezTo>
                <a:lnTo>
                  <a:pt x="77" y="19064"/>
                </a:lnTo>
                <a:lnTo>
                  <a:pt x="163" y="19064"/>
                </a:lnTo>
                <a:cubicBezTo>
                  <a:pt x="273" y="19064"/>
                  <a:pt x="435" y="19202"/>
                  <a:pt x="520" y="19372"/>
                </a:cubicBezTo>
                <a:cubicBezTo>
                  <a:pt x="558" y="19445"/>
                  <a:pt x="621" y="19564"/>
                  <a:pt x="663" y="19635"/>
                </a:cubicBezTo>
                <a:cubicBezTo>
                  <a:pt x="704" y="19706"/>
                  <a:pt x="761" y="19852"/>
                  <a:pt x="789" y="19961"/>
                </a:cubicBezTo>
                <a:cubicBezTo>
                  <a:pt x="817" y="20070"/>
                  <a:pt x="850" y="20177"/>
                  <a:pt x="861" y="20198"/>
                </a:cubicBezTo>
                <a:cubicBezTo>
                  <a:pt x="873" y="20219"/>
                  <a:pt x="899" y="20339"/>
                  <a:pt x="920" y="20466"/>
                </a:cubicBezTo>
                <a:cubicBezTo>
                  <a:pt x="972" y="20784"/>
                  <a:pt x="979" y="20794"/>
                  <a:pt x="1166" y="20868"/>
                </a:cubicBezTo>
                <a:cubicBezTo>
                  <a:pt x="1257" y="20905"/>
                  <a:pt x="1400" y="20974"/>
                  <a:pt x="1483" y="21023"/>
                </a:cubicBezTo>
                <a:cubicBezTo>
                  <a:pt x="1893" y="21262"/>
                  <a:pt x="2006" y="21324"/>
                  <a:pt x="2110" y="21367"/>
                </a:cubicBezTo>
                <a:cubicBezTo>
                  <a:pt x="2173" y="21393"/>
                  <a:pt x="2234" y="21438"/>
                  <a:pt x="2247" y="21468"/>
                </a:cubicBezTo>
                <a:cubicBezTo>
                  <a:pt x="2259" y="21497"/>
                  <a:pt x="2324" y="21537"/>
                  <a:pt x="2391" y="21556"/>
                </a:cubicBezTo>
                <a:cubicBezTo>
                  <a:pt x="2487" y="21585"/>
                  <a:pt x="3401" y="21597"/>
                  <a:pt x="4345" y="21595"/>
                </a:cubicBezTo>
                <a:cubicBezTo>
                  <a:pt x="5290" y="21592"/>
                  <a:pt x="6267" y="21576"/>
                  <a:pt x="6490" y="21547"/>
                </a:cubicBezTo>
                <a:cubicBezTo>
                  <a:pt x="6735" y="21515"/>
                  <a:pt x="6962" y="21508"/>
                  <a:pt x="7134" y="21528"/>
                </a:cubicBezTo>
                <a:cubicBezTo>
                  <a:pt x="7281" y="21545"/>
                  <a:pt x="8003" y="21551"/>
                  <a:pt x="8738" y="21542"/>
                </a:cubicBezTo>
                <a:cubicBezTo>
                  <a:pt x="9474" y="21533"/>
                  <a:pt x="10103" y="21526"/>
                  <a:pt x="10136" y="21526"/>
                </a:cubicBezTo>
                <a:cubicBezTo>
                  <a:pt x="10169" y="21526"/>
                  <a:pt x="10796" y="21531"/>
                  <a:pt x="11528" y="21538"/>
                </a:cubicBezTo>
                <a:cubicBezTo>
                  <a:pt x="12260" y="21544"/>
                  <a:pt x="13054" y="21542"/>
                  <a:pt x="13292" y="21533"/>
                </a:cubicBezTo>
                <a:cubicBezTo>
                  <a:pt x="13717" y="21518"/>
                  <a:pt x="13725" y="21516"/>
                  <a:pt x="13752" y="21425"/>
                </a:cubicBezTo>
                <a:cubicBezTo>
                  <a:pt x="13786" y="21312"/>
                  <a:pt x="13781" y="21312"/>
                  <a:pt x="13930" y="21411"/>
                </a:cubicBezTo>
                <a:cubicBezTo>
                  <a:pt x="14040" y="21484"/>
                  <a:pt x="14100" y="21491"/>
                  <a:pt x="14618" y="21487"/>
                </a:cubicBezTo>
                <a:cubicBezTo>
                  <a:pt x="15088" y="21484"/>
                  <a:pt x="15195" y="21473"/>
                  <a:pt x="15239" y="21423"/>
                </a:cubicBezTo>
                <a:cubicBezTo>
                  <a:pt x="15279" y="21376"/>
                  <a:pt x="15329" y="21368"/>
                  <a:pt x="15466" y="21387"/>
                </a:cubicBezTo>
                <a:cubicBezTo>
                  <a:pt x="15563" y="21400"/>
                  <a:pt x="15908" y="21416"/>
                  <a:pt x="16233" y="21423"/>
                </a:cubicBezTo>
                <a:cubicBezTo>
                  <a:pt x="16557" y="21430"/>
                  <a:pt x="16877" y="21447"/>
                  <a:pt x="16944" y="21461"/>
                </a:cubicBezTo>
                <a:cubicBezTo>
                  <a:pt x="17010" y="21475"/>
                  <a:pt x="17329" y="21470"/>
                  <a:pt x="17652" y="21450"/>
                </a:cubicBezTo>
                <a:cubicBezTo>
                  <a:pt x="18177" y="21418"/>
                  <a:pt x="18248" y="21405"/>
                  <a:pt x="18326" y="21332"/>
                </a:cubicBezTo>
                <a:cubicBezTo>
                  <a:pt x="18374" y="21287"/>
                  <a:pt x="18474" y="21227"/>
                  <a:pt x="18548" y="21199"/>
                </a:cubicBezTo>
                <a:cubicBezTo>
                  <a:pt x="18621" y="21171"/>
                  <a:pt x="18753" y="21070"/>
                  <a:pt x="18841" y="20976"/>
                </a:cubicBezTo>
                <a:cubicBezTo>
                  <a:pt x="19079" y="20720"/>
                  <a:pt x="19486" y="20371"/>
                  <a:pt x="19544" y="20371"/>
                </a:cubicBezTo>
                <a:cubicBezTo>
                  <a:pt x="19572" y="20371"/>
                  <a:pt x="19638" y="20329"/>
                  <a:pt x="19691" y="20278"/>
                </a:cubicBezTo>
                <a:cubicBezTo>
                  <a:pt x="19834" y="20139"/>
                  <a:pt x="20185" y="19985"/>
                  <a:pt x="20408" y="19961"/>
                </a:cubicBezTo>
                <a:cubicBezTo>
                  <a:pt x="20516" y="19950"/>
                  <a:pt x="20693" y="19903"/>
                  <a:pt x="20802" y="19858"/>
                </a:cubicBezTo>
                <a:cubicBezTo>
                  <a:pt x="20947" y="19798"/>
                  <a:pt x="21054" y="19780"/>
                  <a:pt x="21213" y="19789"/>
                </a:cubicBezTo>
                <a:cubicBezTo>
                  <a:pt x="21427" y="19801"/>
                  <a:pt x="21430" y="19801"/>
                  <a:pt x="21507" y="19673"/>
                </a:cubicBezTo>
                <a:lnTo>
                  <a:pt x="21584" y="19544"/>
                </a:lnTo>
                <a:lnTo>
                  <a:pt x="21590" y="9928"/>
                </a:lnTo>
                <a:lnTo>
                  <a:pt x="21597" y="313"/>
                </a:lnTo>
                <a:lnTo>
                  <a:pt x="21510" y="216"/>
                </a:lnTo>
                <a:cubicBezTo>
                  <a:pt x="21444" y="143"/>
                  <a:pt x="21349" y="102"/>
                  <a:pt x="21136" y="52"/>
                </a:cubicBezTo>
                <a:cubicBezTo>
                  <a:pt x="21005" y="22"/>
                  <a:pt x="20881" y="7"/>
                  <a:pt x="20504" y="2"/>
                </a:cubicBezTo>
                <a:close/>
              </a:path>
            </a:pathLst>
          </a:custGeom>
          <a:ln w="12700">
            <a:miter lim="400000"/>
          </a:ln>
        </p:spPr>
      </p:pic>
      <p:sp>
        <p:nvSpPr>
          <p:cNvPr id="491" name="Shape 491"/>
          <p:cNvSpPr/>
          <p:nvPr/>
        </p:nvSpPr>
        <p:spPr>
          <a:xfrm>
            <a:off x="269469" y="5275760"/>
            <a:ext cx="5261722" cy="4002652"/>
          </a:xfrm>
          <a:prstGeom prst="roundRect">
            <a:avLst>
              <a:gd name="adj" fmla="val 11360"/>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492" name="Shape 492"/>
          <p:cNvSpPr/>
          <p:nvPr/>
        </p:nvSpPr>
        <p:spPr>
          <a:xfrm>
            <a:off x="256769" y="5437481"/>
            <a:ext cx="5287122" cy="39518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64459" lvl="1" indent="-264459" defTabSz="457200">
              <a:lnSpc>
                <a:spcPts val="4500"/>
              </a:lnSpc>
              <a:spcBef>
                <a:spcPts val="1000"/>
              </a:spcBef>
              <a:tabLst>
                <a:tab pos="190500" algn="l"/>
              </a:tabLst>
              <a:defRPr sz="3100" spc="0">
                <a:solidFill>
                  <a:srgbClr val="FFFFFF"/>
                </a:solidFill>
                <a:latin typeface="Arial"/>
                <a:ea typeface="Arial"/>
                <a:cs typeface="Arial"/>
                <a:sym typeface="Arial"/>
              </a:defRPr>
            </a:pPr>
            <a:r>
              <a:rPr sz="3800" b="1" u="sng"/>
              <a:t>Methamphetamine</a:t>
            </a:r>
            <a:r>
              <a:t> </a:t>
            </a:r>
          </a:p>
          <a:p>
            <a:pPr marL="88900" indent="-12700" defTabSz="457200">
              <a:spcBef>
                <a:spcPts val="0"/>
              </a:spcBef>
              <a:defRPr sz="3100" spc="0">
                <a:solidFill>
                  <a:srgbClr val="FFFFFF"/>
                </a:solidFill>
                <a:latin typeface="Arial"/>
                <a:ea typeface="Arial"/>
                <a:cs typeface="Arial"/>
                <a:sym typeface="Arial"/>
              </a:defRPr>
            </a:pPr>
            <a:r>
              <a:t>Crystal-like powered, usually rock-like solid chucks</a:t>
            </a:r>
          </a:p>
          <a:p>
            <a:pPr marL="88900" lvl="1" indent="190500" defTabSz="457200">
              <a:spcBef>
                <a:spcPts val="0"/>
              </a:spcBef>
              <a:defRPr sz="3100" spc="0">
                <a:solidFill>
                  <a:srgbClr val="FFFFFF"/>
                </a:solidFill>
                <a:latin typeface="Arial"/>
                <a:ea typeface="Arial"/>
                <a:cs typeface="Arial"/>
                <a:sym typeface="Arial"/>
              </a:defRPr>
            </a:pPr>
            <a:r>
              <a:t> - elated, rush, confidence</a:t>
            </a:r>
          </a:p>
          <a:p>
            <a:pPr marL="742950" indent="-285750" defTabSz="457200">
              <a:spcBef>
                <a:spcPts val="0"/>
              </a:spcBef>
              <a:defRPr sz="3100" spc="0">
                <a:solidFill>
                  <a:srgbClr val="FFFFFF"/>
                </a:solidFill>
                <a:latin typeface="Arial"/>
                <a:ea typeface="Arial"/>
                <a:cs typeface="Arial"/>
                <a:sym typeface="Arial"/>
              </a:defRPr>
            </a:pPr>
            <a:r>
              <a:t>- up to 8 hrs, creates long binges</a:t>
            </a:r>
          </a:p>
          <a:p>
            <a:pPr marL="742950" indent="-285750" defTabSz="457200">
              <a:spcBef>
                <a:spcPts val="0"/>
              </a:spcBef>
              <a:defRPr sz="3100" spc="0">
                <a:solidFill>
                  <a:srgbClr val="FFFFFF"/>
                </a:solidFill>
                <a:latin typeface="Arial"/>
                <a:ea typeface="Arial"/>
                <a:cs typeface="Arial"/>
                <a:sym typeface="Arial"/>
              </a:defRPr>
            </a:pPr>
            <a:r>
              <a:t>- depression, insomnia</a:t>
            </a:r>
          </a:p>
        </p:txBody>
      </p:sp>
      <p:sp>
        <p:nvSpPr>
          <p:cNvPr id="493" name="Shape 493"/>
          <p:cNvSpPr/>
          <p:nvPr/>
        </p:nvSpPr>
        <p:spPr>
          <a:xfrm rot="21360000">
            <a:off x="135570" y="4484195"/>
            <a:ext cx="4342174" cy="92504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lang="en-US" dirty="0" smtClean="0"/>
              <a:t>1</a:t>
            </a:r>
            <a:r>
              <a:rPr dirty="0" smtClean="0"/>
              <a:t>. </a:t>
            </a:r>
            <a:r>
              <a:rPr dirty="0"/>
              <a:t>Stimulants</a:t>
            </a:r>
          </a:p>
        </p:txBody>
      </p:sp>
      <p:grpSp>
        <p:nvGrpSpPr>
          <p:cNvPr id="498" name="Group 498"/>
          <p:cNvGrpSpPr/>
          <p:nvPr/>
        </p:nvGrpSpPr>
        <p:grpSpPr>
          <a:xfrm>
            <a:off x="5803460" y="3000025"/>
            <a:ext cx="6944352" cy="5995912"/>
            <a:chOff x="0" y="0"/>
            <a:chExt cx="6944351" cy="5995911"/>
          </a:xfrm>
        </p:grpSpPr>
        <p:pic>
          <p:nvPicPr>
            <p:cNvPr id="494" name="Picture 493"/>
            <p:cNvPicPr>
              <a:picLocks/>
            </p:cNvPicPr>
            <p:nvPr/>
          </p:nvPicPr>
          <p:blipFill>
            <a:blip r:embed="rId5">
              <a:extLst/>
            </a:blip>
            <a:stretch>
              <a:fillRect/>
            </a:stretch>
          </p:blipFill>
          <p:spPr>
            <a:xfrm>
              <a:off x="78699" y="608664"/>
              <a:ext cx="3136901" cy="3975101"/>
            </a:xfrm>
            <a:prstGeom prst="rect">
              <a:avLst/>
            </a:prstGeom>
            <a:effectLst>
              <a:outerShdw blurRad="63500" dir="5400000" rotWithShape="0">
                <a:srgbClr val="FFFFFF"/>
              </a:outerShdw>
            </a:effectLst>
          </p:spPr>
        </p:pic>
        <p:pic>
          <p:nvPicPr>
            <p:cNvPr id="495" name="Picture 494"/>
            <p:cNvPicPr>
              <a:picLocks/>
            </p:cNvPicPr>
            <p:nvPr/>
          </p:nvPicPr>
          <p:blipFill>
            <a:blip r:embed="rId6">
              <a:extLst/>
            </a:blip>
            <a:stretch>
              <a:fillRect/>
            </a:stretch>
          </p:blipFill>
          <p:spPr>
            <a:xfrm>
              <a:off x="3551867" y="640414"/>
              <a:ext cx="3136901" cy="3911601"/>
            </a:xfrm>
            <a:prstGeom prst="rect">
              <a:avLst/>
            </a:prstGeom>
            <a:effectLst>
              <a:outerShdw blurRad="63500" dir="5400000" rotWithShape="0">
                <a:srgbClr val="FFFFFF"/>
              </a:outerShdw>
            </a:effectLst>
          </p:spPr>
        </p:pic>
        <p:sp>
          <p:nvSpPr>
            <p:cNvPr id="496" name="Shape 496"/>
            <p:cNvSpPr/>
            <p:nvPr/>
          </p:nvSpPr>
          <p:spPr>
            <a:xfrm>
              <a:off x="230357" y="4739157"/>
              <a:ext cx="6713994" cy="12567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defTabSz="457200">
                <a:lnSpc>
                  <a:spcPts val="3000"/>
                </a:lnSpc>
                <a:spcBef>
                  <a:spcPts val="0"/>
                </a:spcBef>
                <a:defRPr sz="2500" spc="0">
                  <a:solidFill>
                    <a:srgbClr val="FFFFFF"/>
                  </a:solidFill>
                  <a:latin typeface="Arial"/>
                  <a:ea typeface="Arial"/>
                  <a:cs typeface="Arial"/>
                  <a:sym typeface="Arial"/>
                </a:defRPr>
              </a:pPr>
              <a:r>
                <a:rPr b="1" dirty="0"/>
                <a:t>W</a:t>
              </a:r>
              <a:r>
                <a:rPr dirty="0"/>
                <a:t>oman’s meth addiction led to physical changes</a:t>
              </a:r>
              <a:r>
                <a:rPr dirty="0" smtClean="0"/>
                <a:t>.</a:t>
              </a:r>
              <a:r>
                <a:rPr lang="en-US" dirty="0" smtClean="0"/>
                <a:t> </a:t>
              </a:r>
              <a:r>
                <a:rPr dirty="0" smtClean="0"/>
                <a:t>These </a:t>
              </a:r>
              <a:r>
                <a:rPr dirty="0"/>
                <a:t>two photos, taken at age 36 and, after four years of addiction, at age 40.</a:t>
              </a:r>
            </a:p>
          </p:txBody>
        </p:sp>
        <p:sp>
          <p:nvSpPr>
            <p:cNvPr id="497" name="Shape 497"/>
            <p:cNvSpPr/>
            <p:nvPr/>
          </p:nvSpPr>
          <p:spPr>
            <a:xfrm>
              <a:off x="0" y="0"/>
              <a:ext cx="6713993" cy="545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defTabSz="457200">
                <a:lnSpc>
                  <a:spcPts val="5100"/>
                </a:lnSpc>
                <a:spcBef>
                  <a:spcPts val="1200"/>
                </a:spcBef>
                <a:tabLst>
                  <a:tab pos="4051300" algn="l"/>
                </a:tabLst>
                <a:defRPr sz="3100" spc="0">
                  <a:solidFill>
                    <a:srgbClr val="FFFFFF"/>
                  </a:solidFill>
                  <a:latin typeface="Arial"/>
                  <a:ea typeface="Arial"/>
                  <a:cs typeface="Arial"/>
                  <a:sym typeface="Arial"/>
                </a:defRPr>
              </a:pPr>
              <a:r>
                <a:t>   </a:t>
              </a:r>
              <a:r>
                <a:rPr b="1"/>
                <a:t>Before: 1998	After: 2002</a:t>
              </a:r>
            </a:p>
          </p:txBody>
        </p:sp>
      </p:gr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491"/>
                                        </p:tgtEl>
                                        <p:attrNameLst>
                                          <p:attrName>style.visibility</p:attrName>
                                        </p:attrNameLst>
                                      </p:cBhvr>
                                      <p:to>
                                        <p:strVal val="visible"/>
                                      </p:to>
                                    </p:set>
                                    <p:anim calcmode="lin" valueType="num">
                                      <p:cBhvr>
                                        <p:cTn id="7" dur="500" fill="hold"/>
                                        <p:tgtEl>
                                          <p:spTgt spid="491"/>
                                        </p:tgtEl>
                                        <p:attrNameLst>
                                          <p:attrName>ppt_x</p:attrName>
                                        </p:attrNameLst>
                                      </p:cBhvr>
                                      <p:tavLst>
                                        <p:tav tm="0">
                                          <p:val>
                                            <p:strVal val="1+#ppt_w/2"/>
                                          </p:val>
                                        </p:tav>
                                        <p:tav tm="100000">
                                          <p:val>
                                            <p:strVal val="#ppt_x"/>
                                          </p:val>
                                        </p:tav>
                                      </p:tavLst>
                                    </p:anim>
                                    <p:anim calcmode="lin" valueType="num">
                                      <p:cBhvr>
                                        <p:cTn id="8" dur="500" fill="hold"/>
                                        <p:tgtEl>
                                          <p:spTgt spid="491"/>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stCondLst>
                                    <p:cond delay="0"/>
                                  </p:stCondLst>
                                  <p:iterate>
                                    <p:tmAbs val="0"/>
                                  </p:iterate>
                                  <p:childTnLst>
                                    <p:set>
                                      <p:cBhvr>
                                        <p:cTn id="10" fill="hold"/>
                                        <p:tgtEl>
                                          <p:spTgt spid="493"/>
                                        </p:tgtEl>
                                        <p:attrNameLst>
                                          <p:attrName>style.visibility</p:attrName>
                                        </p:attrNameLst>
                                      </p:cBhvr>
                                      <p:to>
                                        <p:strVal val="visible"/>
                                      </p:to>
                                    </p:set>
                                    <p:anim calcmode="lin" valueType="num">
                                      <p:cBhvr>
                                        <p:cTn id="11" dur="750" fill="hold"/>
                                        <p:tgtEl>
                                          <p:spTgt spid="493"/>
                                        </p:tgtEl>
                                        <p:attrNameLst>
                                          <p:attrName>ppt_x</p:attrName>
                                        </p:attrNameLst>
                                      </p:cBhvr>
                                      <p:tavLst>
                                        <p:tav tm="0">
                                          <p:val>
                                            <p:strVal val="#ppt_x"/>
                                          </p:val>
                                        </p:tav>
                                        <p:tav tm="100000">
                                          <p:val>
                                            <p:strVal val="#ppt_x"/>
                                          </p:val>
                                        </p:tav>
                                      </p:tavLst>
                                    </p:anim>
                                    <p:anim calcmode="lin" valueType="num">
                                      <p:cBhvr>
                                        <p:cTn id="12" dur="750" fill="hold"/>
                                        <p:tgtEl>
                                          <p:spTgt spid="493"/>
                                        </p:tgtEl>
                                        <p:attrNameLst>
                                          <p:attrName>ppt_y</p:attrName>
                                        </p:attrNameLst>
                                      </p:cBhvr>
                                      <p:tavLst>
                                        <p:tav tm="0">
                                          <p:val>
                                            <p:strVal val="1+#ppt_h/2"/>
                                          </p:val>
                                        </p:tav>
                                        <p:tav tm="100000">
                                          <p:val>
                                            <p:strVal val="#ppt_y"/>
                                          </p:val>
                                        </p:tav>
                                      </p:tavLst>
                                    </p:anim>
                                  </p:childTnLst>
                                </p:cTn>
                              </p:par>
                              <p:par>
                                <p:cTn id="13" presetID="22" presetClass="entr" presetSubtype="4" fill="hold" grpId="3" nodeType="withEffect">
                                  <p:stCondLst>
                                    <p:cond delay="0"/>
                                  </p:stCondLst>
                                  <p:iterate>
                                    <p:tmAbs val="0"/>
                                  </p:iterate>
                                  <p:childTnLst>
                                    <p:set>
                                      <p:cBhvr>
                                        <p:cTn id="14" fill="hold"/>
                                        <p:tgtEl>
                                          <p:spTgt spid="492"/>
                                        </p:tgtEl>
                                        <p:attrNameLst>
                                          <p:attrName>style.visibility</p:attrName>
                                        </p:attrNameLst>
                                      </p:cBhvr>
                                      <p:to>
                                        <p:strVal val="visible"/>
                                      </p:to>
                                    </p:set>
                                    <p:animEffect transition="in" filter="wipe(down)">
                                      <p:cBhvr>
                                        <p:cTn id="15" dur="900"/>
                                        <p:tgtEl>
                                          <p:spTgt spid="49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4" nodeType="clickEffect">
                                  <p:stCondLst>
                                    <p:cond delay="0"/>
                                  </p:stCondLst>
                                  <p:iterate>
                                    <p:tmAbs val="0"/>
                                  </p:iterate>
                                  <p:childTnLst>
                                    <p:set>
                                      <p:cBhvr>
                                        <p:cTn id="19" fill="hold"/>
                                        <p:tgtEl>
                                          <p:spTgt spid="498"/>
                                        </p:tgtEl>
                                        <p:attrNameLst>
                                          <p:attrName>style.visibility</p:attrName>
                                        </p:attrNameLst>
                                      </p:cBhvr>
                                      <p:to>
                                        <p:strVal val="visible"/>
                                      </p:to>
                                    </p:set>
                                    <p:anim calcmode="lin" valueType="num">
                                      <p:cBhvr>
                                        <p:cTn id="20" dur="1000" fill="hold"/>
                                        <p:tgtEl>
                                          <p:spTgt spid="498"/>
                                        </p:tgtEl>
                                        <p:attrNameLst>
                                          <p:attrName>ppt_x</p:attrName>
                                        </p:attrNameLst>
                                      </p:cBhvr>
                                      <p:tavLst>
                                        <p:tav tm="0">
                                          <p:val>
                                            <p:strVal val="0-#ppt_w/2"/>
                                          </p:val>
                                        </p:tav>
                                        <p:tav tm="100000">
                                          <p:val>
                                            <p:strVal val="#ppt_x"/>
                                          </p:val>
                                        </p:tav>
                                      </p:tavLst>
                                    </p:anim>
                                    <p:anim calcmode="lin" valueType="num">
                                      <p:cBhvr>
                                        <p:cTn id="21" dur="1000" fill="hold"/>
                                        <p:tgtEl>
                                          <p:spTgt spid="498"/>
                                        </p:tgtEl>
                                        <p:attrNameLst>
                                          <p:attrName>ppt_y</p:attrName>
                                        </p:attrNameLst>
                                      </p:cBhvr>
                                      <p:tavLst>
                                        <p:tav tm="0">
                                          <p:val>
                                            <p:strVal val="#ppt_y"/>
                                          </p:val>
                                        </p:tav>
                                        <p:tav tm="100000">
                                          <p:val>
                                            <p:strVal val="#ppt_y"/>
                                          </p:val>
                                        </p:tav>
                                      </p:tavLst>
                                    </p:anim>
                                  </p:childTnLst>
                                </p:cTn>
                              </p:par>
                              <p:par>
                                <p:cTn id="22" presetID="2" presetClass="exit" presetSubtype="2" fill="hold" grpId="5" nodeType="withEffect">
                                  <p:stCondLst>
                                    <p:cond delay="0"/>
                                  </p:stCondLst>
                                  <p:iterate>
                                    <p:tmAbs val="0"/>
                                  </p:iterate>
                                  <p:childTnLst>
                                    <p:anim calcmode="lin" valueType="num">
                                      <p:cBhvr>
                                        <p:cTn id="23" dur="1000" fill="hold"/>
                                        <p:tgtEl>
                                          <p:spTgt spid="487"/>
                                        </p:tgtEl>
                                        <p:attrNameLst>
                                          <p:attrName>ppt_x</p:attrName>
                                        </p:attrNameLst>
                                      </p:cBhvr>
                                      <p:tavLst>
                                        <p:tav tm="0">
                                          <p:val>
                                            <p:strVal val="ppt_x"/>
                                          </p:val>
                                        </p:tav>
                                        <p:tav tm="100000">
                                          <p:val>
                                            <p:strVal val="1+ppt_w/2"/>
                                          </p:val>
                                        </p:tav>
                                      </p:tavLst>
                                    </p:anim>
                                    <p:anim calcmode="lin" valueType="num">
                                      <p:cBhvr>
                                        <p:cTn id="24" dur="1000" fill="hold"/>
                                        <p:tgtEl>
                                          <p:spTgt spid="487"/>
                                        </p:tgtEl>
                                        <p:attrNameLst>
                                          <p:attrName>ppt_y</p:attrName>
                                        </p:attrNameLst>
                                      </p:cBhvr>
                                      <p:tavLst>
                                        <p:tav tm="0">
                                          <p:val>
                                            <p:strVal val="ppt_y"/>
                                          </p:val>
                                        </p:tav>
                                        <p:tav tm="100000">
                                          <p:val>
                                            <p:strVal val="ppt_y"/>
                                          </p:val>
                                        </p:tav>
                                      </p:tavLst>
                                    </p:anim>
                                    <p:set>
                                      <p:cBhvr>
                                        <p:cTn id="25" fill="hold">
                                          <p:stCondLst>
                                            <p:cond delay="999"/>
                                          </p:stCondLst>
                                        </p:cTn>
                                        <p:tgtEl>
                                          <p:spTgt spid="4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5" animBg="1" advAuto="0"/>
      <p:bldP spid="491" grpId="1" animBg="1" advAuto="0"/>
      <p:bldP spid="492" grpId="3" animBg="1" advAuto="0"/>
      <p:bldP spid="493" grpId="2" animBg="1" advAuto="0"/>
      <p:bldP spid="498"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2" name="rave.jpg"/>
          <p:cNvPicPr>
            <a:picLocks noChangeAspect="1"/>
          </p:cNvPicPr>
          <p:nvPr/>
        </p:nvPicPr>
        <p:blipFill>
          <a:blip r:embed="rId3">
            <a:extLst/>
          </a:blip>
          <a:stretch>
            <a:fillRect/>
          </a:stretch>
        </p:blipFill>
        <p:spPr>
          <a:xfrm>
            <a:off x="3135" y="1458148"/>
            <a:ext cx="13004801" cy="7317131"/>
          </a:xfrm>
          <a:prstGeom prst="rect">
            <a:avLst/>
          </a:prstGeom>
          <a:ln w="12700">
            <a:miter lim="400000"/>
          </a:ln>
        </p:spPr>
      </p:pic>
      <p:sp>
        <p:nvSpPr>
          <p:cNvPr id="503" name="Shape 503"/>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04" name="Shape 504"/>
          <p:cNvSpPr>
            <a:spLocks noGrp="1"/>
          </p:cNvSpPr>
          <p:nvPr>
            <p:ph type="ctrTitle"/>
          </p:nvPr>
        </p:nvSpPr>
        <p:spPr>
          <a:xfrm>
            <a:off x="-41137" y="116228"/>
            <a:ext cx="12605363" cy="1301494"/>
          </a:xfrm>
          <a:prstGeom prst="rect">
            <a:avLst/>
          </a:prstGeom>
          <a:effectLst>
            <a:outerShdw blurRad="266700" dir="2700000" rotWithShape="0">
              <a:srgbClr val="000000">
                <a:alpha val="91250"/>
              </a:srgbClr>
            </a:outerShdw>
          </a:effectLst>
        </p:spPr>
        <p:txBody>
          <a:bodyPr>
            <a:noAutofit/>
          </a:bodyPr>
          <a:lstStyle>
            <a:lvl1pPr>
              <a:defRPr sz="8700" b="1" spc="-783">
                <a:solidFill>
                  <a:srgbClr val="CBCBCB"/>
                </a:solidFill>
                <a:latin typeface="Arial"/>
                <a:ea typeface="Arial"/>
                <a:cs typeface="Arial"/>
                <a:sym typeface="Arial"/>
              </a:defRPr>
            </a:lvl1pPr>
          </a:lstStyle>
          <a:p>
            <a:r>
              <a:t>II. PsychoActive Drugs</a:t>
            </a:r>
          </a:p>
        </p:txBody>
      </p:sp>
      <p:sp>
        <p:nvSpPr>
          <p:cNvPr id="505" name="Shape 505"/>
          <p:cNvSpPr/>
          <p:nvPr/>
        </p:nvSpPr>
        <p:spPr>
          <a:xfrm>
            <a:off x="152107" y="5275760"/>
            <a:ext cx="5379084" cy="4275695"/>
          </a:xfrm>
          <a:prstGeom prst="roundRect">
            <a:avLst>
              <a:gd name="adj" fmla="val 10635"/>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06" name="Shape 506"/>
          <p:cNvSpPr/>
          <p:nvPr/>
        </p:nvSpPr>
        <p:spPr>
          <a:xfrm>
            <a:off x="244069" y="5425952"/>
            <a:ext cx="5287122" cy="4051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64459" lvl="1" indent="-264459" defTabSz="457200">
              <a:lnSpc>
                <a:spcPts val="4500"/>
              </a:lnSpc>
              <a:spcBef>
                <a:spcPts val="1000"/>
              </a:spcBef>
              <a:tabLst>
                <a:tab pos="190500" algn="l"/>
              </a:tabLst>
              <a:defRPr sz="3100" spc="0">
                <a:solidFill>
                  <a:srgbClr val="FFFFFF"/>
                </a:solidFill>
                <a:latin typeface="Arial"/>
                <a:ea typeface="Arial"/>
                <a:cs typeface="Arial"/>
                <a:sym typeface="Arial"/>
              </a:defRPr>
            </a:pPr>
            <a:r>
              <a:rPr sz="3800" b="1" u="sng" dirty="0"/>
              <a:t>Ecstacy (MDMA)</a:t>
            </a:r>
            <a:r>
              <a:rPr dirty="0"/>
              <a:t> </a:t>
            </a:r>
          </a:p>
          <a:p>
            <a:pPr marL="88900" indent="-12700" defTabSz="457200">
              <a:spcBef>
                <a:spcPts val="0"/>
              </a:spcBef>
              <a:defRPr sz="3100" spc="-93">
                <a:solidFill>
                  <a:srgbClr val="FFFFFF"/>
                </a:solidFill>
                <a:latin typeface="Arial"/>
                <a:ea typeface="Arial"/>
                <a:cs typeface="Arial"/>
                <a:sym typeface="Arial"/>
              </a:defRPr>
            </a:pPr>
            <a:r>
              <a:rPr dirty="0"/>
              <a:t>Both stimulant + hallucinogen </a:t>
            </a:r>
          </a:p>
          <a:p>
            <a:pPr marL="742950" indent="-285750" defTabSz="457200">
              <a:lnSpc>
                <a:spcPts val="3300"/>
              </a:lnSpc>
              <a:spcBef>
                <a:spcPts val="900"/>
              </a:spcBef>
              <a:defRPr sz="3100" spc="0">
                <a:solidFill>
                  <a:srgbClr val="FFFFFF"/>
                </a:solidFill>
                <a:latin typeface="Arial"/>
                <a:ea typeface="Arial"/>
                <a:cs typeface="Arial"/>
                <a:sym typeface="Arial"/>
              </a:defRPr>
            </a:pPr>
            <a:r>
              <a:rPr dirty="0"/>
              <a:t>- extends serotonin feeling</a:t>
            </a:r>
          </a:p>
          <a:p>
            <a:pPr marL="742950" indent="-285750" defTabSz="457200">
              <a:lnSpc>
                <a:spcPts val="3300"/>
              </a:lnSpc>
              <a:spcBef>
                <a:spcPts val="900"/>
              </a:spcBef>
              <a:defRPr sz="3100" spc="0">
                <a:solidFill>
                  <a:srgbClr val="FFFFFF"/>
                </a:solidFill>
                <a:latin typeface="Arial"/>
                <a:ea typeface="Arial"/>
                <a:cs typeface="Arial"/>
                <a:sym typeface="Arial"/>
              </a:defRPr>
            </a:pPr>
            <a:r>
              <a:rPr dirty="0"/>
              <a:t>- high energy &amp; emotion- intimacy/passion</a:t>
            </a:r>
          </a:p>
          <a:p>
            <a:pPr marL="742950" indent="-285750" defTabSz="457200">
              <a:lnSpc>
                <a:spcPts val="3300"/>
              </a:lnSpc>
              <a:spcBef>
                <a:spcPts val="900"/>
              </a:spcBef>
              <a:defRPr sz="3100" spc="0">
                <a:solidFill>
                  <a:srgbClr val="FFFFFF"/>
                </a:solidFill>
                <a:latin typeface="Arial"/>
                <a:ea typeface="Arial"/>
                <a:cs typeface="Arial"/>
                <a:sym typeface="Arial"/>
              </a:defRPr>
            </a:pPr>
            <a:r>
              <a:rPr/>
              <a:t>- </a:t>
            </a:r>
            <a:r>
              <a:rPr smtClean="0"/>
              <a:t>dam</a:t>
            </a:r>
            <a:r>
              <a:rPr lang="en-US" smtClean="0"/>
              <a:t>a</a:t>
            </a:r>
            <a:r>
              <a:rPr smtClean="0"/>
              <a:t>ges </a:t>
            </a:r>
            <a:r>
              <a:t>serotonin production - thus depression</a:t>
            </a:r>
          </a:p>
        </p:txBody>
      </p:sp>
      <p:sp>
        <p:nvSpPr>
          <p:cNvPr id="507" name="Shape 507"/>
          <p:cNvSpPr/>
          <p:nvPr/>
        </p:nvSpPr>
        <p:spPr>
          <a:xfrm rot="21360000">
            <a:off x="135570" y="4585795"/>
            <a:ext cx="4342174" cy="92504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lang="en-US" dirty="0" smtClean="0"/>
              <a:t>1</a:t>
            </a:r>
            <a:r>
              <a:rPr dirty="0" smtClean="0"/>
              <a:t>. </a:t>
            </a:r>
            <a:r>
              <a:rPr dirty="0"/>
              <a:t>Stimulants</a:t>
            </a:r>
          </a:p>
        </p:txBody>
      </p:sp>
      <p:sp>
        <p:nvSpPr>
          <p:cNvPr id="508" name="Shape 508"/>
          <p:cNvSpPr/>
          <p:nvPr/>
        </p:nvSpPr>
        <p:spPr>
          <a:xfrm>
            <a:off x="6411691" y="8702560"/>
            <a:ext cx="6482017" cy="5209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463784" indent="-463784" algn="r" defTabSz="457200">
              <a:lnSpc>
                <a:spcPts val="3600"/>
              </a:lnSpc>
              <a:spcBef>
                <a:spcPts val="0"/>
              </a:spcBef>
              <a:tabLst>
                <a:tab pos="4267200" algn="l"/>
                <a:tab pos="8724900" algn="l"/>
              </a:tabLst>
              <a:defRPr sz="3000" spc="0">
                <a:solidFill>
                  <a:srgbClr val="FFFFFF"/>
                </a:solidFill>
                <a:latin typeface="Arial"/>
                <a:ea typeface="Arial"/>
                <a:cs typeface="Arial"/>
                <a:sym typeface="Arial"/>
              </a:defRPr>
            </a:lvl1pPr>
          </a:lstStyle>
          <a:p>
            <a:r>
              <a:t>MDMA - Club Drug - Hug Drug</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505"/>
                                        </p:tgtEl>
                                        <p:attrNameLst>
                                          <p:attrName>style.visibility</p:attrName>
                                        </p:attrNameLst>
                                      </p:cBhvr>
                                      <p:to>
                                        <p:strVal val="visible"/>
                                      </p:to>
                                    </p:set>
                                    <p:anim calcmode="lin" valueType="num">
                                      <p:cBhvr>
                                        <p:cTn id="7" dur="750" fill="hold"/>
                                        <p:tgtEl>
                                          <p:spTgt spid="505"/>
                                        </p:tgtEl>
                                        <p:attrNameLst>
                                          <p:attrName>ppt_x</p:attrName>
                                        </p:attrNameLst>
                                      </p:cBhvr>
                                      <p:tavLst>
                                        <p:tav tm="0">
                                          <p:val>
                                            <p:strVal val="1+#ppt_w/2"/>
                                          </p:val>
                                        </p:tav>
                                        <p:tav tm="100000">
                                          <p:val>
                                            <p:strVal val="#ppt_x"/>
                                          </p:val>
                                        </p:tav>
                                      </p:tavLst>
                                    </p:anim>
                                    <p:anim calcmode="lin" valueType="num">
                                      <p:cBhvr>
                                        <p:cTn id="8" dur="750" fill="hold"/>
                                        <p:tgtEl>
                                          <p:spTgt spid="505"/>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stCondLst>
                                    <p:cond delay="250"/>
                                  </p:stCondLst>
                                  <p:iterate>
                                    <p:tmAbs val="0"/>
                                  </p:iterate>
                                  <p:childTnLst>
                                    <p:set>
                                      <p:cBhvr>
                                        <p:cTn id="10" fill="hold"/>
                                        <p:tgtEl>
                                          <p:spTgt spid="507"/>
                                        </p:tgtEl>
                                        <p:attrNameLst>
                                          <p:attrName>style.visibility</p:attrName>
                                        </p:attrNameLst>
                                      </p:cBhvr>
                                      <p:to>
                                        <p:strVal val="visible"/>
                                      </p:to>
                                    </p:set>
                                    <p:anim calcmode="lin" valueType="num">
                                      <p:cBhvr>
                                        <p:cTn id="11" dur="500" fill="hold"/>
                                        <p:tgtEl>
                                          <p:spTgt spid="507"/>
                                        </p:tgtEl>
                                        <p:attrNameLst>
                                          <p:attrName>ppt_x</p:attrName>
                                        </p:attrNameLst>
                                      </p:cBhvr>
                                      <p:tavLst>
                                        <p:tav tm="0">
                                          <p:val>
                                            <p:strVal val="#ppt_x"/>
                                          </p:val>
                                        </p:tav>
                                        <p:tav tm="100000">
                                          <p:val>
                                            <p:strVal val="#ppt_x"/>
                                          </p:val>
                                        </p:tav>
                                      </p:tavLst>
                                    </p:anim>
                                    <p:anim calcmode="lin" valueType="num">
                                      <p:cBhvr>
                                        <p:cTn id="12" dur="500" fill="hold"/>
                                        <p:tgtEl>
                                          <p:spTgt spid="507"/>
                                        </p:tgtEl>
                                        <p:attrNameLst>
                                          <p:attrName>ppt_y</p:attrName>
                                        </p:attrNameLst>
                                      </p:cBhvr>
                                      <p:tavLst>
                                        <p:tav tm="0">
                                          <p:val>
                                            <p:strVal val="1+#ppt_h/2"/>
                                          </p:val>
                                        </p:tav>
                                        <p:tav tm="100000">
                                          <p:val>
                                            <p:strVal val="#ppt_y"/>
                                          </p:val>
                                        </p:tav>
                                      </p:tavLst>
                                    </p:anim>
                                  </p:childTnLst>
                                </p:cTn>
                              </p:par>
                              <p:par>
                                <p:cTn id="13" presetID="22" presetClass="entr" presetSubtype="4" fill="hold" grpId="3" nodeType="withEffect">
                                  <p:stCondLst>
                                    <p:cond delay="400"/>
                                  </p:stCondLst>
                                  <p:iterate>
                                    <p:tmAbs val="0"/>
                                  </p:iterate>
                                  <p:childTnLst>
                                    <p:set>
                                      <p:cBhvr>
                                        <p:cTn id="14" fill="hold"/>
                                        <p:tgtEl>
                                          <p:spTgt spid="506"/>
                                        </p:tgtEl>
                                        <p:attrNameLst>
                                          <p:attrName>style.visibility</p:attrName>
                                        </p:attrNameLst>
                                      </p:cBhvr>
                                      <p:to>
                                        <p:strVal val="visible"/>
                                      </p:to>
                                    </p:set>
                                    <p:animEffect transition="in" filter="wipe(down)">
                                      <p:cBhvr>
                                        <p:cTn id="15" dur="900"/>
                                        <p:tgtEl>
                                          <p:spTgt spid="506"/>
                                        </p:tgtEl>
                                      </p:cBhvr>
                                    </p:animEffect>
                                  </p:childTnLst>
                                </p:cTn>
                              </p:par>
                              <p:par>
                                <p:cTn id="16" presetID="9" presetClass="entr" fill="hold" grpId="4" nodeType="withEffect">
                                  <p:stCondLst>
                                    <p:cond delay="500"/>
                                  </p:stCondLst>
                                  <p:iterate>
                                    <p:tmAbs val="0"/>
                                  </p:iterate>
                                  <p:childTnLst>
                                    <p:set>
                                      <p:cBhvr>
                                        <p:cTn id="17" fill="hold"/>
                                        <p:tgtEl>
                                          <p:spTgt spid="508"/>
                                        </p:tgtEl>
                                        <p:attrNameLst>
                                          <p:attrName>style.visibility</p:attrName>
                                        </p:attrNameLst>
                                      </p:cBhvr>
                                      <p:to>
                                        <p:strVal val="visible"/>
                                      </p:to>
                                    </p:set>
                                    <p:animEffect transition="in" filter="dissolve">
                                      <p:cBhvr>
                                        <p:cTn id="18"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1" animBg="1" advAuto="0"/>
      <p:bldP spid="506" grpId="3" animBg="1" advAuto="0"/>
      <p:bldP spid="507" grpId="2" animBg="1" advAuto="0"/>
      <p:bldP spid="508" grpId="4"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911</TotalTime>
  <Words>1861</Words>
  <Application>Microsoft Office PowerPoint</Application>
  <PresentationFormat>Custom</PresentationFormat>
  <Paragraphs>79</Paragraphs>
  <Slides>7</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vt:i4>
      </vt:variant>
    </vt:vector>
  </HeadingPairs>
  <TitlesOfParts>
    <vt:vector size="20" baseType="lpstr">
      <vt:lpstr>Arial</vt:lpstr>
      <vt:lpstr>Baskerville</vt:lpstr>
      <vt:lpstr>Century Gothic</vt:lpstr>
      <vt:lpstr>DIN Alternate</vt:lpstr>
      <vt:lpstr>DIN Condensed</vt:lpstr>
      <vt:lpstr>Helvetica</vt:lpstr>
      <vt:lpstr>Helvetica Light</vt:lpstr>
      <vt:lpstr>Helvetica Neue</vt:lpstr>
      <vt:lpstr>Iowan Old Style Italic</vt:lpstr>
      <vt:lpstr>Iowan Old Style Roman</vt:lpstr>
      <vt:lpstr>Savoye LET</vt:lpstr>
      <vt:lpstr>Zapf Dingbats</vt:lpstr>
      <vt:lpstr>New_Template9</vt:lpstr>
      <vt:lpstr>Consciousness</vt:lpstr>
      <vt:lpstr>II. PsychoActive Drugs</vt:lpstr>
      <vt:lpstr>II. PsychoActive Drugs</vt:lpstr>
      <vt:lpstr>II. PsychoActive Drugs</vt:lpstr>
      <vt:lpstr>II. PsychoActive Drugs</vt:lpstr>
      <vt:lpstr>II. PsychoActive Drugs</vt:lpstr>
      <vt:lpstr>II. PsychoActive Drugs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Consciousness</dc:title>
  <dc:creator>Beattie, William R</dc:creator>
  <cp:lastModifiedBy>Donna Duval</cp:lastModifiedBy>
  <cp:revision>56</cp:revision>
  <cp:lastPrinted>2018-01-26T16:25:40Z</cp:lastPrinted>
  <dcterms:modified xsi:type="dcterms:W3CDTF">2018-01-29T03:43:59Z</dcterms:modified>
</cp:coreProperties>
</file>